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2"/>
  </p:notesMasterIdLst>
  <p:sldIdLst>
    <p:sldId id="1690" r:id="rId5"/>
    <p:sldId id="1662" r:id="rId6"/>
    <p:sldId id="1744" r:id="rId7"/>
    <p:sldId id="1745" r:id="rId8"/>
    <p:sldId id="1694" r:id="rId9"/>
    <p:sldId id="1746" r:id="rId10"/>
    <p:sldId id="1743" r:id="rId11"/>
    <p:sldId id="1695" r:id="rId12"/>
    <p:sldId id="1696" r:id="rId13"/>
    <p:sldId id="1697" r:id="rId14"/>
    <p:sldId id="1698" r:id="rId15"/>
    <p:sldId id="1699" r:id="rId16"/>
    <p:sldId id="1700" r:id="rId17"/>
    <p:sldId id="1701" r:id="rId18"/>
    <p:sldId id="1702" r:id="rId19"/>
    <p:sldId id="1703" r:id="rId20"/>
    <p:sldId id="1704" r:id="rId21"/>
    <p:sldId id="1705" r:id="rId22"/>
    <p:sldId id="1706" r:id="rId23"/>
    <p:sldId id="1707" r:id="rId24"/>
    <p:sldId id="1708" r:id="rId25"/>
    <p:sldId id="1709" r:id="rId26"/>
    <p:sldId id="1738" r:id="rId27"/>
    <p:sldId id="1737" r:id="rId28"/>
    <p:sldId id="1739" r:id="rId29"/>
    <p:sldId id="1742" r:id="rId30"/>
    <p:sldId id="1740" r:id="rId31"/>
    <p:sldId id="1710" r:id="rId32"/>
    <p:sldId id="1711" r:id="rId33"/>
    <p:sldId id="1712" r:id="rId34"/>
    <p:sldId id="1713" r:id="rId35"/>
    <p:sldId id="1714" r:id="rId36"/>
    <p:sldId id="1715" r:id="rId37"/>
    <p:sldId id="1716" r:id="rId38"/>
    <p:sldId id="1717" r:id="rId39"/>
    <p:sldId id="1718" r:id="rId40"/>
    <p:sldId id="1719" r:id="rId41"/>
    <p:sldId id="1720" r:id="rId42"/>
    <p:sldId id="1721" r:id="rId43"/>
    <p:sldId id="1722" r:id="rId44"/>
    <p:sldId id="1731" r:id="rId45"/>
    <p:sldId id="1723" r:id="rId46"/>
    <p:sldId id="1724" r:id="rId47"/>
    <p:sldId id="1725" r:id="rId48"/>
    <p:sldId id="1726" r:id="rId49"/>
    <p:sldId id="1727" r:id="rId50"/>
    <p:sldId id="1741" r:id="rId51"/>
    <p:sldId id="1736" r:id="rId52"/>
    <p:sldId id="1728" r:id="rId53"/>
    <p:sldId id="1729" r:id="rId54"/>
    <p:sldId id="1730" r:id="rId55"/>
    <p:sldId id="1732" r:id="rId56"/>
    <p:sldId id="1733" r:id="rId57"/>
    <p:sldId id="1734" r:id="rId58"/>
    <p:sldId id="1735" r:id="rId59"/>
    <p:sldId id="1747" r:id="rId60"/>
    <p:sldId id="1693" r:id="rId6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 Brunettini" initials="MB" lastIdx="2" clrIdx="0">
    <p:extLst>
      <p:ext uri="{19B8F6BF-5375-455C-9EA6-DF929625EA0E}">
        <p15:presenceInfo xmlns:p15="http://schemas.microsoft.com/office/powerpoint/2012/main" userId="S::matteo.brunettini@iit.it::f660a472-25bf-42ca-bc18-b3df34016f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866F"/>
    <a:srgbClr val="4E5760"/>
    <a:srgbClr val="38213C"/>
    <a:srgbClr val="B3A3C6"/>
    <a:srgbClr val="4372C4"/>
    <a:srgbClr val="107865"/>
    <a:srgbClr val="93A789"/>
    <a:srgbClr val="2F5191"/>
    <a:srgbClr val="31C1FF"/>
    <a:srgbClr val="059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709"/>
  </p:normalViewPr>
  <p:slideViewPr>
    <p:cSldViewPr snapToGrid="0">
      <p:cViewPr varScale="1">
        <p:scale>
          <a:sx n="93" d="100"/>
          <a:sy n="93" d="100"/>
        </p:scale>
        <p:origin x="1320" y="15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B142C-DEA7-4F47-964D-46D48ABCC28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FBB24-DF2A-9146-8647-F68322582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2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FBB24-DF2A-9146-8647-F683225820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11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3781-2063-E146-AC4F-981DE0D33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BCAD2-30F5-5B49-ADD4-F2DF94DD2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C1E5B-0014-3E4D-AFC3-104AC14AD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02C91-A2A7-DC42-9401-F7EB3CCF268F}" type="datetime1">
              <a:rPr lang="it-IT" smtClean="0"/>
              <a:t>26/10/20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3B4BC-7DB0-F94E-BCBB-515A39D5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E892E-9919-804C-8D29-92E3B63F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7CBC33E4-624B-3248-BD60-4741BF32E129}" type="slidenum">
              <a:rPr lang="en-US" smtClean="0"/>
              <a:t>‹#›</a:t>
            </a:fld>
            <a:r>
              <a:rPr lang="en-US"/>
              <a:t> of 20</a:t>
            </a:r>
          </a:p>
        </p:txBody>
      </p:sp>
    </p:spTree>
    <p:extLst>
      <p:ext uri="{BB962C8B-B14F-4D97-AF65-F5344CB8AC3E}">
        <p14:creationId xmlns:p14="http://schemas.microsoft.com/office/powerpoint/2010/main" val="3986804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8538-831F-724B-AACC-268B3E29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59CDD-9DA1-914D-9D75-A97AFA775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3469-F062-874E-82FC-8C23EB288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9CC84-FDB2-C44D-AF8A-96A9FC6CCC21}" type="datetime1">
              <a:rPr lang="it-IT" smtClean="0"/>
              <a:t>26/10/20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5B64C-973F-4A40-9038-7E945FF77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C38DC-BA09-3D47-BE3D-A3EFC547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C33E4-624B-3248-BD60-4741BF32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BA93A-52D8-5D43-B14B-4A01CF262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EF603-74D6-A54B-9B2A-ED2CBFA32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500D5-3639-074B-8FC6-D86EDD45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4540-A193-534D-9FA0-FEA97A207B5B}" type="datetime1">
              <a:rPr lang="it-IT" smtClean="0"/>
              <a:t>26/10/20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8B66E-9ECD-D849-8A38-AEFB30B3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D5410-4195-2D49-8FBA-50ED3C7B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C33E4-624B-3248-BD60-4741BF32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7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58D1-480E-304A-8634-4000FE979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1BE4B-0ED4-5041-89BC-2D8B701DE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35D02-03BA-7944-9565-0E290442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37B1A-88A0-A64D-97CD-F733A8E83F5B}" type="datetime1">
              <a:rPr lang="it-IT" smtClean="0"/>
              <a:t>26/10/20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7C855-3F29-524E-8E74-BCBFE20E3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9EFED-A04D-C24A-BA92-B691E08CF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C33E4-624B-3248-BD60-4741BF32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2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0CF9-3232-B24D-B387-629C7F1C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75517-1403-9148-AB19-7FECB083C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F0413-C899-C845-9CE0-D499F4F84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32735-68AA-8C43-A071-3ECA4E3D9862}" type="datetime1">
              <a:rPr lang="it-IT" smtClean="0"/>
              <a:t>26/10/20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C9E57-CE5A-8143-8AC0-84296C13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26B0-C9E8-3442-86F4-2CEE37DC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C33E4-624B-3248-BD60-4741BF32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8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E092-2DB4-EE4D-8DC8-80DCF616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689E-D60A-334A-AF8E-6BFC4B3DF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03139-27F2-7E4C-9073-B526A9178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5A8E0-B09D-3D4F-809C-E82B6DA5A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D3D7F-A0B8-C841-A4AC-481EB34400D1}" type="datetime1">
              <a:rPr lang="it-IT" smtClean="0"/>
              <a:t>26/10/20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D85F3-FADD-074D-825D-EAEFDFFD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02034-A1CD-A148-9498-CF30E48C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C33E4-624B-3248-BD60-4741BF32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7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7B06-4FAA-F648-BC4A-45E02C2B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89AA4-D4A4-964E-AFDB-7525DAB39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661A8-A05E-9A41-A114-76DD00468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3DF2C-B114-2449-9940-8F0E0BB29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1FD59-802D-B146-8BCE-9F73B5B3D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690EE-6C1B-AB47-B46F-97E31B5E5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7F585-1D42-AE41-B30C-CAAAD127F14B}" type="datetime1">
              <a:rPr lang="it-IT" smtClean="0"/>
              <a:t>26/10/20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1422E-C0F0-2C4C-90EF-EF518A10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192BC-DFC9-494D-A14D-ADFFA7B3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C33E4-624B-3248-BD60-4741BF32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13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0F8C-5523-714E-942F-802AA31A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10C2E-908B-A74E-959C-DB6032184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8D79-02F6-8D40-A8DF-34FBD4C4CB30}" type="datetime1">
              <a:rPr lang="it-IT" smtClean="0"/>
              <a:t>26/10/20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2CA4F-24F8-1049-A536-8DF72D3A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1DB02-7C3F-B540-940B-6560CE00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C33E4-624B-3248-BD60-4741BF32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1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8416B-385B-3D49-82AA-8B9344E7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3D39-FBDD-2542-BD7C-ADB2575D12AB}" type="datetime1">
              <a:rPr lang="it-IT" smtClean="0"/>
              <a:t>26/10/20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7805B-FACB-1C4F-88FD-24520EAC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A15C5-4BEB-424E-A597-1445EBA0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C33E4-624B-3248-BD60-4741BF32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4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F932-3B4B-0949-B1D8-0DA4A2F5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7084A-BC29-5245-B068-0F9A39E7B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7A43A-D08D-B84E-A3D8-B2B84F051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0BED0-13DB-6B4A-B101-F1C524255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32436-8D33-A64F-982A-5F40A7640318}" type="datetime1">
              <a:rPr lang="it-IT" smtClean="0"/>
              <a:t>26/10/20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B7BB6-EB63-544F-8120-92EBE417A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814C1-5CCF-2746-933D-F44E1A0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C33E4-624B-3248-BD60-4741BF32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32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F0DB-22EB-A34B-A9DC-01739A6D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BAA29-471A-4F47-AD99-22EE73140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86825-8AF5-954E-A1E8-06EEC143C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94473-5477-FC46-B05B-668D411B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0282-332D-C14D-B679-7285D93EEF9A}" type="datetime1">
              <a:rPr lang="it-IT" smtClean="0"/>
              <a:t>26/10/20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7157F-B443-BF40-983C-3CFA8D6B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F0D99-1DD5-D245-AD73-46925E7A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C33E4-624B-3248-BD60-4741BF32E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9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2D40D5-BB1B-9C40-AEE3-CEC66A85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628CF-E2F7-C047-BA86-0AD2542E5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C8824-9C83-B24B-B260-FC4ACD78D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B1CCC-1190-9749-B21E-3A73FB548772}" type="datetime1">
              <a:rPr lang="it-IT" smtClean="0"/>
              <a:t>26/10/20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7F01E-F0B9-FD42-A451-D73A828DF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A6874-5A52-404B-B6D6-546731CE5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C33E4-624B-3248-BD60-4741BF32E12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C8C7007-AA15-9A49-8510-509417D0AB6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47057" cy="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4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7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52.png"/><Relationship Id="rId5" Type="http://schemas.microsoft.com/office/2007/relationships/media" Target="../media/media8.mp4"/><Relationship Id="rId10" Type="http://schemas.openxmlformats.org/officeDocument/2006/relationships/image" Target="../media/image51.png"/><Relationship Id="rId4" Type="http://schemas.openxmlformats.org/officeDocument/2006/relationships/video" Target="../media/media7.mp4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ov"/><Relationship Id="rId1" Type="http://schemas.microsoft.com/office/2007/relationships/media" Target="../media/media14.mov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7" Type="http://schemas.openxmlformats.org/officeDocument/2006/relationships/image" Target="../media/image91.gif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gif"/><Relationship Id="rId5" Type="http://schemas.openxmlformats.org/officeDocument/2006/relationships/image" Target="../media/image89.gif"/><Relationship Id="rId4" Type="http://schemas.openxmlformats.org/officeDocument/2006/relationships/image" Target="../media/image88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interni, tavolo, finestra, nero&#10;&#10;Descrizione generata automaticamente">
            <a:extLst>
              <a:ext uri="{FF2B5EF4-FFF2-40B4-BE49-F238E27FC236}">
                <a16:creationId xmlns:a16="http://schemas.microsoft.com/office/drawing/2014/main" id="{BCAB728C-19FC-834C-89A9-C8A3874C0A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sellaDiTesto 22">
            <a:extLst>
              <a:ext uri="{FF2B5EF4-FFF2-40B4-BE49-F238E27FC236}">
                <a16:creationId xmlns:a16="http://schemas.microsoft.com/office/drawing/2014/main" id="{B15BFE4B-53C4-E147-AE34-37FCC6BC4046}"/>
              </a:ext>
            </a:extLst>
          </p:cNvPr>
          <p:cNvSpPr txBox="1"/>
          <p:nvPr/>
        </p:nvSpPr>
        <p:spPr>
          <a:xfrm>
            <a:off x="1675458" y="2305616"/>
            <a:ext cx="4636891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7000">
                <a:solidFill>
                  <a:srgbClr val="2D6C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Robot</a:t>
            </a:r>
          </a:p>
          <a:p>
            <a:pPr algn="ctr"/>
            <a:r>
              <a:rPr lang="it-IT" sz="7000">
                <a:solidFill>
                  <a:srgbClr val="2D6CA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Vision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C1FAA9D9-AAE0-9D42-975B-B388283B8624}"/>
              </a:ext>
            </a:extLst>
          </p:cNvPr>
          <p:cNvSpPr>
            <a:spLocks noGrp="1"/>
          </p:cNvSpPr>
          <p:nvPr/>
        </p:nvSpPr>
        <p:spPr>
          <a:xfrm>
            <a:off x="6596830" y="2890684"/>
            <a:ext cx="3175361" cy="1076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/>
              <a:t>Vadim Tikhanoff </a:t>
            </a:r>
          </a:p>
          <a:p>
            <a:pPr algn="ctr"/>
            <a:r>
              <a:rPr lang="en-US" dirty="0"/>
              <a:t>Valentina Vasco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E83511CD-F522-D447-BA87-B083652084E6}"/>
              </a:ext>
            </a:extLst>
          </p:cNvPr>
          <p:cNvCxnSpPr>
            <a:cxnSpLocks/>
          </p:cNvCxnSpPr>
          <p:nvPr/>
        </p:nvCxnSpPr>
        <p:spPr>
          <a:xfrm>
            <a:off x="6454589" y="2641496"/>
            <a:ext cx="0" cy="1657568"/>
          </a:xfrm>
          <a:prstGeom prst="line">
            <a:avLst/>
          </a:prstGeom>
          <a:ln w="44450">
            <a:solidFill>
              <a:srgbClr val="2C6C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08D6530-5C82-594E-9BDF-E9DBBDF87B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529" y="5409919"/>
            <a:ext cx="1639471" cy="163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88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Computer Vision is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Challenging…</a:t>
            </a:r>
            <a:endParaRPr lang="en-GB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3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Computer Vision is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Challenging…</a:t>
            </a:r>
            <a:endParaRPr lang="en-GB" b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6C60636-E73A-4649-8AD9-9332D9A5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50" y="1631331"/>
            <a:ext cx="6175259" cy="463144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3">
            <a:extLst>
              <a:ext uri="{FF2B5EF4-FFF2-40B4-BE49-F238E27FC236}">
                <a16:creationId xmlns:a16="http://schemas.microsoft.com/office/drawing/2014/main" id="{3EC61AE8-BA02-4F40-81AD-ACEC2DE56F4F}"/>
              </a:ext>
            </a:extLst>
          </p:cNvPr>
          <p:cNvSpPr txBox="1"/>
          <p:nvPr/>
        </p:nvSpPr>
        <p:spPr>
          <a:xfrm>
            <a:off x="794475" y="2465070"/>
            <a:ext cx="2459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25000"/>
                  </a:schemeClr>
                </a:solidFill>
              </a:rPr>
              <a:t>First task: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Find remote control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6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Computer Vision is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Challenging…</a:t>
            </a:r>
            <a:endParaRPr lang="en-GB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3EC61AE8-BA02-4F40-81AD-ACEC2DE56F4F}"/>
              </a:ext>
            </a:extLst>
          </p:cNvPr>
          <p:cNvSpPr txBox="1"/>
          <p:nvPr/>
        </p:nvSpPr>
        <p:spPr>
          <a:xfrm>
            <a:off x="725463" y="1993641"/>
            <a:ext cx="35605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25000"/>
                  </a:schemeClr>
                </a:solidFill>
              </a:rPr>
              <a:t>More realistic tasks: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Where was this picture taken?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How many people are there?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What are they doing?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What is the object the person on the left is standing on?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Why is this a funny picture? 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2421D79-0D48-DC4C-B361-30F2D5A4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24" y="1376097"/>
            <a:ext cx="7375669" cy="49129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143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Computer Vision is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Challenging…</a:t>
            </a:r>
            <a:endParaRPr lang="en-GB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3EC61AE8-BA02-4F40-81AD-ACEC2DE56F4F}"/>
              </a:ext>
            </a:extLst>
          </p:cNvPr>
          <p:cNvSpPr txBox="1"/>
          <p:nvPr/>
        </p:nvSpPr>
        <p:spPr>
          <a:xfrm>
            <a:off x="725463" y="1993641"/>
            <a:ext cx="35605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25000"/>
                  </a:schemeClr>
                </a:solidFill>
              </a:rPr>
              <a:t>More realistic tasks: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Where was this picture taken?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How many people are there?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What are they doing?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What is the object the person on the left is standing on?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Why is this a funny picture? 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D129C64D-A148-CD45-9D79-A211499F08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8618" y="1380227"/>
            <a:ext cx="7379572" cy="48935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4548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A0D83C7F-1BC5-9247-BFA2-BD4374AA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230" y="1368959"/>
            <a:ext cx="7384213" cy="493524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Computer Vision is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Challenging…</a:t>
            </a:r>
            <a:endParaRPr lang="en-GB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3EC61AE8-BA02-4F40-81AD-ACEC2DE56F4F}"/>
              </a:ext>
            </a:extLst>
          </p:cNvPr>
          <p:cNvSpPr txBox="1"/>
          <p:nvPr/>
        </p:nvSpPr>
        <p:spPr>
          <a:xfrm>
            <a:off x="725463" y="1993641"/>
            <a:ext cx="35605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25000"/>
                  </a:schemeClr>
                </a:solidFill>
              </a:rPr>
              <a:t>More realistic tasks: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Where was this picture taken?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How many people are there?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What are they doing?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What is the object the person on the left is standing on?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Why is this a funny picture? 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02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0319638-8412-F049-8278-C6C315F89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230" y="1368959"/>
            <a:ext cx="7327808" cy="488106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Computer Vision is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Challenging…</a:t>
            </a:r>
            <a:endParaRPr lang="en-GB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3EC61AE8-BA02-4F40-81AD-ACEC2DE56F4F}"/>
              </a:ext>
            </a:extLst>
          </p:cNvPr>
          <p:cNvSpPr txBox="1"/>
          <p:nvPr/>
        </p:nvSpPr>
        <p:spPr>
          <a:xfrm>
            <a:off x="725463" y="1993641"/>
            <a:ext cx="35605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25000"/>
                  </a:schemeClr>
                </a:solidFill>
              </a:rPr>
              <a:t>More realistic tasks: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Where was this picture taken?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How many people are there?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What are they doing?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What is the object the person on the left is standing on?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Why is this a funny picture? 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04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F872773-8658-0E44-876D-E06063A6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230" y="1362749"/>
            <a:ext cx="7327808" cy="489348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Computer Vision is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Challenging…</a:t>
            </a:r>
            <a:endParaRPr lang="en-GB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3EC61AE8-BA02-4F40-81AD-ACEC2DE56F4F}"/>
              </a:ext>
            </a:extLst>
          </p:cNvPr>
          <p:cNvSpPr txBox="1"/>
          <p:nvPr/>
        </p:nvSpPr>
        <p:spPr>
          <a:xfrm>
            <a:off x="725463" y="1993641"/>
            <a:ext cx="35605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25000"/>
                  </a:schemeClr>
                </a:solidFill>
              </a:rPr>
              <a:t>More realistic tasks: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Where was this picture taken?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How many people are there?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What are they doing?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What is the object the person on the left is standing on?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Why is this a funny picture? 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404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157453C-11B4-5B4F-AF51-88B97572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584" y="1362749"/>
            <a:ext cx="7346454" cy="489348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Computer Vision is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Challenging…</a:t>
            </a:r>
            <a:endParaRPr lang="en-GB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3EC61AE8-BA02-4F40-81AD-ACEC2DE56F4F}"/>
              </a:ext>
            </a:extLst>
          </p:cNvPr>
          <p:cNvSpPr txBox="1"/>
          <p:nvPr/>
        </p:nvSpPr>
        <p:spPr>
          <a:xfrm>
            <a:off x="725463" y="1993641"/>
            <a:ext cx="35605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25000"/>
                  </a:schemeClr>
                </a:solidFill>
              </a:rPr>
              <a:t>More realistic tasks: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Where was this picture taken?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How many people are there?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What are they doing?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What is the object the person on the left is standing on?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2">
                    <a:lumMod val="25000"/>
                  </a:schemeClr>
                </a:solidFill>
              </a:rPr>
              <a:t>Why is this a funny picture? </a:t>
            </a: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1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2D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4" name="16183353_303.jpg" descr="16183353_303.jpg">
            <a:extLst>
              <a:ext uri="{FF2B5EF4-FFF2-40B4-BE49-F238E27FC236}">
                <a16:creationId xmlns:a16="http://schemas.microsoft.com/office/drawing/2014/main" id="{4D43EADC-EFCF-4A40-BED6-A69ED8665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57" y="1208696"/>
            <a:ext cx="8890001" cy="5003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90089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2D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5" name="Screen Shot 2017-02-02 at 10.05.08.png" descr="Screen Shot 2017-02-02 at 10.05.08.png">
            <a:extLst>
              <a:ext uri="{FF2B5EF4-FFF2-40B4-BE49-F238E27FC236}">
                <a16:creationId xmlns:a16="http://schemas.microsoft.com/office/drawing/2014/main" id="{7A3E7A75-3B8A-6648-A3BC-3489D4B64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502" y="3767746"/>
            <a:ext cx="2976260" cy="2671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earning.png" descr="learning.png">
            <a:extLst>
              <a:ext uri="{FF2B5EF4-FFF2-40B4-BE49-F238E27FC236}">
                <a16:creationId xmlns:a16="http://schemas.microsoft.com/office/drawing/2014/main" id="{E15B3301-2F0A-374F-817C-7B6975F4F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824" y="850191"/>
            <a:ext cx="5157617" cy="2578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faceLandmarks.png" descr="faceLandmarks.png">
            <a:extLst>
              <a:ext uri="{FF2B5EF4-FFF2-40B4-BE49-F238E27FC236}">
                <a16:creationId xmlns:a16="http://schemas.microsoft.com/office/drawing/2014/main" id="{8B4C3005-83D8-304C-8E39-E08A41787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2575" y="3146486"/>
            <a:ext cx="2808107" cy="3345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newVision_small" descr="newVision_small">
            <a:hlinkClick r:id="" action="ppaction://media"/>
            <a:extLst>
              <a:ext uri="{FF2B5EF4-FFF2-40B4-BE49-F238E27FC236}">
                <a16:creationId xmlns:a16="http://schemas.microsoft.com/office/drawing/2014/main" id="{E14FE746-9C69-C844-8B7F-CDC05C3434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6444" y="1371600"/>
            <a:ext cx="3047971" cy="45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1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C8E7C83-AEA5-D14F-BDD8-0AA26E33E48D}"/>
              </a:ext>
            </a:extLst>
          </p:cNvPr>
          <p:cNvGrpSpPr/>
          <p:nvPr/>
        </p:nvGrpSpPr>
        <p:grpSpPr>
          <a:xfrm>
            <a:off x="1244459" y="2713778"/>
            <a:ext cx="2817397" cy="985200"/>
            <a:chOff x="1278394" y="1175101"/>
            <a:chExt cx="1705071" cy="985200"/>
          </a:xfrm>
        </p:grpSpPr>
        <p:sp>
          <p:nvSpPr>
            <p:cNvPr id="88" name="TextBox 28">
              <a:extLst>
                <a:ext uri="{FF2B5EF4-FFF2-40B4-BE49-F238E27FC236}">
                  <a16:creationId xmlns:a16="http://schemas.microsoft.com/office/drawing/2014/main" id="{C8D05212-E98B-584F-81FB-10E56ACF4764}"/>
                </a:ext>
              </a:extLst>
            </p:cNvPr>
            <p:cNvSpPr txBox="1"/>
            <p:nvPr/>
          </p:nvSpPr>
          <p:spPr>
            <a:xfrm>
              <a:off x="1278394" y="1175101"/>
              <a:ext cx="7553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b="1" dirty="0">
                  <a:solidFill>
                    <a:schemeClr val="accent3">
                      <a:lumMod val="75000"/>
                    </a:schemeClr>
                  </a:solidFill>
                </a:rPr>
                <a:t>01</a:t>
              </a:r>
            </a:p>
          </p:txBody>
        </p:sp>
        <p:sp>
          <p:nvSpPr>
            <p:cNvPr id="89" name="TextBox 30">
              <a:extLst>
                <a:ext uri="{FF2B5EF4-FFF2-40B4-BE49-F238E27FC236}">
                  <a16:creationId xmlns:a16="http://schemas.microsoft.com/office/drawing/2014/main" id="{4271AB69-EAD8-EE4F-B195-8ED5A25732BD}"/>
                </a:ext>
              </a:extLst>
            </p:cNvPr>
            <p:cNvSpPr txBox="1"/>
            <p:nvPr/>
          </p:nvSpPr>
          <p:spPr>
            <a:xfrm>
              <a:off x="1721701" y="1236971"/>
              <a:ext cx="12617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cap="all" dirty="0">
                  <a:solidFill>
                    <a:schemeClr val="tx2"/>
                  </a:solidFill>
                </a:rPr>
                <a:t>Introduction to</a:t>
              </a:r>
            </a:p>
            <a:p>
              <a:r>
                <a:rPr lang="en-US" b="1" cap="all" dirty="0">
                  <a:solidFill>
                    <a:schemeClr val="tx2"/>
                  </a:solidFill>
                </a:rPr>
                <a:t>computer vision</a:t>
              </a:r>
            </a:p>
            <a:p>
              <a:endParaRPr lang="en-US" b="1" cap="all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FF70A9BD-11C7-5F4C-B1D1-3C78E31E0759}"/>
              </a:ext>
            </a:extLst>
          </p:cNvPr>
          <p:cNvGrpSpPr/>
          <p:nvPr/>
        </p:nvGrpSpPr>
        <p:grpSpPr>
          <a:xfrm>
            <a:off x="4655959" y="2659559"/>
            <a:ext cx="3084591" cy="769441"/>
            <a:chOff x="4616236" y="1175101"/>
            <a:chExt cx="1903175" cy="769441"/>
          </a:xfrm>
        </p:grpSpPr>
        <p:sp>
          <p:nvSpPr>
            <p:cNvPr id="91" name="TextBox 32">
              <a:extLst>
                <a:ext uri="{FF2B5EF4-FFF2-40B4-BE49-F238E27FC236}">
                  <a16:creationId xmlns:a16="http://schemas.microsoft.com/office/drawing/2014/main" id="{BE44D54C-976D-B144-817D-B3AA10A402E3}"/>
                </a:ext>
              </a:extLst>
            </p:cNvPr>
            <p:cNvSpPr txBox="1"/>
            <p:nvPr/>
          </p:nvSpPr>
          <p:spPr>
            <a:xfrm>
              <a:off x="4616236" y="1175101"/>
              <a:ext cx="7553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b="1">
                  <a:solidFill>
                    <a:schemeClr val="accent6">
                      <a:lumMod val="75000"/>
                    </a:schemeClr>
                  </a:solidFill>
                </a:rPr>
                <a:t>02</a:t>
              </a:r>
            </a:p>
          </p:txBody>
        </p:sp>
        <p:sp>
          <p:nvSpPr>
            <p:cNvPr id="92" name="TextBox 33">
              <a:extLst>
                <a:ext uri="{FF2B5EF4-FFF2-40B4-BE49-F238E27FC236}">
                  <a16:creationId xmlns:a16="http://schemas.microsoft.com/office/drawing/2014/main" id="{90A1C425-E783-1343-8CCC-D48471E7C8EB}"/>
                </a:ext>
              </a:extLst>
            </p:cNvPr>
            <p:cNvSpPr txBox="1"/>
            <p:nvPr/>
          </p:nvSpPr>
          <p:spPr>
            <a:xfrm>
              <a:off x="5113386" y="1375155"/>
              <a:ext cx="1406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cap="all" dirty="0">
                  <a:solidFill>
                    <a:schemeClr val="tx2"/>
                  </a:solidFill>
                </a:rPr>
                <a:t>2D Robot Vision</a:t>
              </a:r>
            </a:p>
          </p:txBody>
        </p:sp>
      </p:grpSp>
      <p:sp>
        <p:nvSpPr>
          <p:cNvPr id="93" name="TextBox 34">
            <a:extLst>
              <a:ext uri="{FF2B5EF4-FFF2-40B4-BE49-F238E27FC236}">
                <a16:creationId xmlns:a16="http://schemas.microsoft.com/office/drawing/2014/main" id="{B55A1450-E866-694F-A22D-FE4BC751835C}"/>
              </a:ext>
            </a:extLst>
          </p:cNvPr>
          <p:cNvSpPr txBox="1"/>
          <p:nvPr/>
        </p:nvSpPr>
        <p:spPr>
          <a:xfrm>
            <a:off x="4655959" y="3750057"/>
            <a:ext cx="297633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Examples of 2D Vision in robots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Introduction to image processing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cs typeface="Calibri"/>
              </a:rPr>
              <a:t>Tutorial on image processing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58CCDEF-1CA6-8545-A0EF-6B9E369D500E}"/>
              </a:ext>
            </a:extLst>
          </p:cNvPr>
          <p:cNvGrpSpPr/>
          <p:nvPr/>
        </p:nvGrpSpPr>
        <p:grpSpPr>
          <a:xfrm>
            <a:off x="7985397" y="2659558"/>
            <a:ext cx="3594921" cy="769441"/>
            <a:chOff x="7937271" y="1175101"/>
            <a:chExt cx="3594921" cy="769441"/>
          </a:xfrm>
        </p:grpSpPr>
        <p:sp>
          <p:nvSpPr>
            <p:cNvPr id="83" name="TextBox 41">
              <a:extLst>
                <a:ext uri="{FF2B5EF4-FFF2-40B4-BE49-F238E27FC236}">
                  <a16:creationId xmlns:a16="http://schemas.microsoft.com/office/drawing/2014/main" id="{11BED106-D995-224B-847C-9321A00343FB}"/>
                </a:ext>
              </a:extLst>
            </p:cNvPr>
            <p:cNvSpPr txBox="1"/>
            <p:nvPr/>
          </p:nvSpPr>
          <p:spPr>
            <a:xfrm>
              <a:off x="7937271" y="1175101"/>
              <a:ext cx="7553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b="1">
                  <a:solidFill>
                    <a:schemeClr val="accent5">
                      <a:lumMod val="75000"/>
                    </a:schemeClr>
                  </a:solidFill>
                </a:rPr>
                <a:t>03</a:t>
              </a:r>
            </a:p>
          </p:txBody>
        </p:sp>
        <p:sp>
          <p:nvSpPr>
            <p:cNvPr id="84" name="TextBox 42">
              <a:extLst>
                <a:ext uri="{FF2B5EF4-FFF2-40B4-BE49-F238E27FC236}">
                  <a16:creationId xmlns:a16="http://schemas.microsoft.com/office/drawing/2014/main" id="{E55A361E-1F30-8B42-BB57-770AD2176FEE}"/>
                </a:ext>
              </a:extLst>
            </p:cNvPr>
            <p:cNvSpPr txBox="1"/>
            <p:nvPr/>
          </p:nvSpPr>
          <p:spPr>
            <a:xfrm>
              <a:off x="8692606" y="1375156"/>
              <a:ext cx="2839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 marL="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algn="l" defTabSz="914354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cap="all" dirty="0">
                  <a:solidFill>
                    <a:schemeClr val="tx2"/>
                  </a:solidFill>
                </a:rPr>
                <a:t>3D Robot Vision</a:t>
              </a:r>
            </a:p>
          </p:txBody>
        </p:sp>
      </p:grpSp>
      <p:sp>
        <p:nvSpPr>
          <p:cNvPr id="85" name="TextBox 43">
            <a:extLst>
              <a:ext uri="{FF2B5EF4-FFF2-40B4-BE49-F238E27FC236}">
                <a16:creationId xmlns:a16="http://schemas.microsoft.com/office/drawing/2014/main" id="{42AA2464-B1E8-EF4E-9902-E27920D393C6}"/>
              </a:ext>
            </a:extLst>
          </p:cNvPr>
          <p:cNvSpPr txBox="1"/>
          <p:nvPr/>
        </p:nvSpPr>
        <p:spPr>
          <a:xfrm>
            <a:off x="7985397" y="3750057"/>
            <a:ext cx="297633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Examples of 3D Vision in robots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Introduction to PCL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Assignment on Model Alignment</a:t>
            </a:r>
          </a:p>
        </p:txBody>
      </p:sp>
      <p:sp>
        <p:nvSpPr>
          <p:cNvPr id="94" name="Title 4">
            <a:extLst>
              <a:ext uri="{FF2B5EF4-FFF2-40B4-BE49-F238E27FC236}">
                <a16:creationId xmlns:a16="http://schemas.microsoft.com/office/drawing/2014/main" id="{4EE047D9-ED75-EF4C-80A3-9A06D0A379C4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Robot Vision - Contents</a:t>
            </a:r>
          </a:p>
        </p:txBody>
      </p:sp>
      <p:sp>
        <p:nvSpPr>
          <p:cNvPr id="27" name="TextBox 43">
            <a:extLst>
              <a:ext uri="{FF2B5EF4-FFF2-40B4-BE49-F238E27FC236}">
                <a16:creationId xmlns:a16="http://schemas.microsoft.com/office/drawing/2014/main" id="{103F11F2-FE9D-AE40-B7F9-24A59F1E2F15}"/>
              </a:ext>
            </a:extLst>
          </p:cNvPr>
          <p:cNvSpPr txBox="1"/>
          <p:nvPr/>
        </p:nvSpPr>
        <p:spPr>
          <a:xfrm>
            <a:off x="1326521" y="3750058"/>
            <a:ext cx="2976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Computer Vision Scope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Challenges in Computer Vision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Understanding Images</a:t>
            </a:r>
          </a:p>
        </p:txBody>
      </p:sp>
    </p:spTree>
    <p:extLst>
      <p:ext uri="{BB962C8B-B14F-4D97-AF65-F5344CB8AC3E}">
        <p14:creationId xmlns:p14="http://schemas.microsoft.com/office/powerpoint/2010/main" val="1419506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2D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3" name="faceRecognition_small" descr="faceRecognition_small">
            <a:hlinkClick r:id="" action="ppaction://media"/>
            <a:extLst>
              <a:ext uri="{FF2B5EF4-FFF2-40B4-BE49-F238E27FC236}">
                <a16:creationId xmlns:a16="http://schemas.microsoft.com/office/drawing/2014/main" id="{593E4853-46B6-734F-8286-EDB16EF310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7846" y="1833732"/>
            <a:ext cx="4982198" cy="3719214"/>
          </a:xfrm>
          <a:prstGeom prst="rect">
            <a:avLst/>
          </a:prstGeom>
        </p:spPr>
      </p:pic>
      <p:pic>
        <p:nvPicPr>
          <p:cNvPr id="4" name="video_output_small" descr="video_output_small">
            <a:hlinkClick r:id="" action="ppaction://media"/>
            <a:extLst>
              <a:ext uri="{FF2B5EF4-FFF2-40B4-BE49-F238E27FC236}">
                <a16:creationId xmlns:a16="http://schemas.microsoft.com/office/drawing/2014/main" id="{DEBEE2B8-1F2B-1740-BA95-D89D9D37E23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1956" y="1825015"/>
            <a:ext cx="4982198" cy="37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7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2D Robot Vision</a:t>
            </a:r>
            <a:endParaRPr lang="en-US" cap="all">
              <a:solidFill>
                <a:schemeClr val="tx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3D1B48-47C0-2146-805E-154EF039760C}"/>
              </a:ext>
            </a:extLst>
          </p:cNvPr>
          <p:cNvGrpSpPr/>
          <p:nvPr/>
        </p:nvGrpSpPr>
        <p:grpSpPr>
          <a:xfrm>
            <a:off x="819871" y="1145136"/>
            <a:ext cx="10709821" cy="5342738"/>
            <a:chOff x="0" y="1002645"/>
            <a:chExt cx="12931203" cy="6450904"/>
          </a:xfrm>
        </p:grpSpPr>
        <p:pic>
          <p:nvPicPr>
            <p:cNvPr id="5" name="Screen Shot 2017-02-02 at 09.59.48.png" descr="Screen Shot 2017-02-02 at 09.59.48.png">
              <a:extLst>
                <a:ext uri="{FF2B5EF4-FFF2-40B4-BE49-F238E27FC236}">
                  <a16:creationId xmlns:a16="http://schemas.microsoft.com/office/drawing/2014/main" id="{32FEB757-CECA-DD4D-BFC9-DDF104F4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02645"/>
              <a:ext cx="7258163" cy="243601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Screen Shot 2017-02-02 at 10.00.06 copy.png" descr="Screen Shot 2017-02-02 at 10.00.06 copy.png">
              <a:extLst>
                <a:ext uri="{FF2B5EF4-FFF2-40B4-BE49-F238E27FC236}">
                  <a16:creationId xmlns:a16="http://schemas.microsoft.com/office/drawing/2014/main" id="{22328369-63BC-A44F-8D79-C8C2507D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9982" y="1130301"/>
              <a:ext cx="5561221" cy="21807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Screen Shot 2017-02-02 at 10.06.43.png" descr="Screen Shot 2017-02-02 at 10.06.43.png">
              <a:extLst>
                <a:ext uri="{FF2B5EF4-FFF2-40B4-BE49-F238E27FC236}">
                  <a16:creationId xmlns:a16="http://schemas.microsoft.com/office/drawing/2014/main" id="{CDEDA01A-EB05-7F43-A065-9EC62601A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29" y="3810722"/>
              <a:ext cx="6277026" cy="364024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Screen Shot 2017-02-02 at 10.07.05.png" descr="Screen Shot 2017-02-02 at 10.07.05.png">
              <a:extLst>
                <a:ext uri="{FF2B5EF4-FFF2-40B4-BE49-F238E27FC236}">
                  <a16:creationId xmlns:a16="http://schemas.microsoft.com/office/drawing/2014/main" id="{6D7565E2-A47D-EC43-8A7A-F70E66156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9865" y="3808143"/>
              <a:ext cx="6311039" cy="364540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016216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2D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3" name="Enhancing_small" descr="Enhancing_small">
            <a:hlinkClick r:id="" action="ppaction://media"/>
            <a:extLst>
              <a:ext uri="{FF2B5EF4-FFF2-40B4-BE49-F238E27FC236}">
                <a16:creationId xmlns:a16="http://schemas.microsoft.com/office/drawing/2014/main" id="{FAF35775-64FE-534D-9700-EC02F5FCD6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0091" y="1184082"/>
            <a:ext cx="8936333" cy="502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2D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7" name="CasellaDiTesto 3">
            <a:extLst>
              <a:ext uri="{FF2B5EF4-FFF2-40B4-BE49-F238E27FC236}">
                <a16:creationId xmlns:a16="http://schemas.microsoft.com/office/drawing/2014/main" id="{2AD31D82-A59E-6747-86EF-4B13B380E293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Image Processing</a:t>
            </a:r>
            <a:endParaRPr lang="en-US"/>
          </a:p>
        </p:txBody>
      </p:sp>
      <p:sp>
        <p:nvSpPr>
          <p:cNvPr id="8" name="CasellaDiTesto 3">
            <a:extLst>
              <a:ext uri="{FF2B5EF4-FFF2-40B4-BE49-F238E27FC236}">
                <a16:creationId xmlns:a16="http://schemas.microsoft.com/office/drawing/2014/main" id="{38A7EE27-6CBA-3A4D-8143-24C75EB1531D}"/>
              </a:ext>
            </a:extLst>
          </p:cNvPr>
          <p:cNvSpPr txBox="1"/>
          <p:nvPr/>
        </p:nvSpPr>
        <p:spPr>
          <a:xfrm>
            <a:off x="531841" y="1625134"/>
            <a:ext cx="5742628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What is meant by image processing?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It is an umbrella term for many functions that: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Analyses images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Convert one representation into another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Perform operations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on an image to: </a:t>
            </a:r>
          </a:p>
          <a:p>
            <a:pPr marL="1257300" lvl="2" indent="-342900">
              <a:buFont typeface="Arial,Sans-Serif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get an enhanced image, </a:t>
            </a:r>
          </a:p>
          <a:p>
            <a:pPr marL="1257300" lvl="2" indent="-342900">
              <a:buFont typeface="Arial,Sans-Serif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extract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useful information from it.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Type of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signal processing </a:t>
            </a:r>
          </a:p>
          <a:p>
            <a:pPr marL="1257300" lvl="2" indent="-342900">
              <a:buFont typeface="Arial,Sans-Serif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Input is an image </a:t>
            </a:r>
          </a:p>
          <a:p>
            <a:pPr marL="1257300" lvl="2" indent="-342900">
              <a:buFont typeface="Arial,Sans-Serif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Output is an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image or characteristics/features 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Examples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Filtering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Image Enhancement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Edge detection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Segmentation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Image Analysis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473D0CC7-8CF9-2749-9EDB-2CF873A015DF}"/>
              </a:ext>
            </a:extLst>
          </p:cNvPr>
          <p:cNvSpPr txBox="1"/>
          <p:nvPr/>
        </p:nvSpPr>
        <p:spPr>
          <a:xfrm>
            <a:off x="7103089" y="1625134"/>
            <a:ext cx="574262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Applications that Process Images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Object segmentation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Face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Iris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Fingerprint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Character recognition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Mathematical morphology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Detecting Edges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684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2D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5" name="Screenshot 2019-02-12 at 11.16.36.png" descr="Screenshot 2019-02-12 at 11.16.36.png">
            <a:extLst>
              <a:ext uri="{FF2B5EF4-FFF2-40B4-BE49-F238E27FC236}">
                <a16:creationId xmlns:a16="http://schemas.microsoft.com/office/drawing/2014/main" id="{6AED34A7-485C-A345-8C66-1A49C8BD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31" y="2160333"/>
            <a:ext cx="1917267" cy="3834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shot 2019-02-12 at 11.15.02.png" descr="Screenshot 2019-02-12 at 11.15.02.png">
            <a:extLst>
              <a:ext uri="{FF2B5EF4-FFF2-40B4-BE49-F238E27FC236}">
                <a16:creationId xmlns:a16="http://schemas.microsoft.com/office/drawing/2014/main" id="{02935A81-BD26-7145-BAED-D2288F0F0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620" y="2407439"/>
            <a:ext cx="6359478" cy="377570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CasellaDiTesto 3">
            <a:extLst>
              <a:ext uri="{FF2B5EF4-FFF2-40B4-BE49-F238E27FC236}">
                <a16:creationId xmlns:a16="http://schemas.microsoft.com/office/drawing/2014/main" id="{2AD31D82-A59E-6747-86EF-4B13B380E293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Image Processing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0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2D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7" name="CasellaDiTesto 3">
            <a:extLst>
              <a:ext uri="{FF2B5EF4-FFF2-40B4-BE49-F238E27FC236}">
                <a16:creationId xmlns:a16="http://schemas.microsoft.com/office/drawing/2014/main" id="{2AD31D82-A59E-6747-86EF-4B13B380E293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Image Processing</a:t>
            </a:r>
            <a:endParaRPr lang="en-US"/>
          </a:p>
        </p:txBody>
      </p:sp>
      <p:pic>
        <p:nvPicPr>
          <p:cNvPr id="8" name="Screenshot 2019-02-12 at 11.19.04.png" descr="Screenshot 2019-02-12 at 11.19.04.png">
            <a:extLst>
              <a:ext uri="{FF2B5EF4-FFF2-40B4-BE49-F238E27FC236}">
                <a16:creationId xmlns:a16="http://schemas.microsoft.com/office/drawing/2014/main" id="{75DF6CB5-5118-4A4E-BF95-36DF62BC3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15" y="2998440"/>
            <a:ext cx="6668535" cy="2201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creenshot 2019-02-12 at 11.21.37.png" descr="Screenshot 2019-02-12 at 11.21.37.png">
            <a:extLst>
              <a:ext uri="{FF2B5EF4-FFF2-40B4-BE49-F238E27FC236}">
                <a16:creationId xmlns:a16="http://schemas.microsoft.com/office/drawing/2014/main" id="{CF33A215-74DC-584D-A996-BA384567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105" y="2989848"/>
            <a:ext cx="3655752" cy="220997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52F63-E4AB-8544-8EF9-FF02E5A4905C}"/>
              </a:ext>
            </a:extLst>
          </p:cNvPr>
          <p:cNvSpPr/>
          <p:nvPr/>
        </p:nvSpPr>
        <p:spPr>
          <a:xfrm>
            <a:off x="2829945" y="2009868"/>
            <a:ext cx="2031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Thresholding Image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1FDE0C-4517-3B41-9AFD-368834F68962}"/>
              </a:ext>
            </a:extLst>
          </p:cNvPr>
          <p:cNvSpPr/>
          <p:nvPr/>
        </p:nvSpPr>
        <p:spPr>
          <a:xfrm>
            <a:off x="8566945" y="2009868"/>
            <a:ext cx="234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Find Contours in image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04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2D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7" name="CasellaDiTesto 3">
            <a:extLst>
              <a:ext uri="{FF2B5EF4-FFF2-40B4-BE49-F238E27FC236}">
                <a16:creationId xmlns:a16="http://schemas.microsoft.com/office/drawing/2014/main" id="{2AD31D82-A59E-6747-86EF-4B13B380E293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OpenCV Library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8D0F92E0-2F9F-4134-B90B-C716F340DA07}"/>
              </a:ext>
            </a:extLst>
          </p:cNvPr>
          <p:cNvSpPr txBox="1"/>
          <p:nvPr/>
        </p:nvSpPr>
        <p:spPr>
          <a:xfrm>
            <a:off x="981545" y="1444003"/>
            <a:ext cx="1061844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OpenCV 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is a 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large scale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open 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library for computer vision (in C++, w/ Python, Java and Matlab interfaces). 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 </a:t>
            </a: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OpenCV 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framework contains numerous state-of-the art algorithms including 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filtering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feature extraction and matching, 3D reconstruction, video analysis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and many more. 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OpenCV 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is 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cross-platform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and has been successfully compiled and deployed on Linux, MacOS, Windows, and Android/iOS. 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Website: opencv.org 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4" descr="A picture containing video&#10;&#10;Description automatically generated">
            <a:extLst>
              <a:ext uri="{FF2B5EF4-FFF2-40B4-BE49-F238E27FC236}">
                <a16:creationId xmlns:a16="http://schemas.microsoft.com/office/drawing/2014/main" id="{EB049532-C442-4E06-A9C7-FC5403DE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3" y="3644739"/>
            <a:ext cx="4620321" cy="2347034"/>
          </a:xfrm>
          <a:prstGeom prst="rect">
            <a:avLst/>
          </a:prstGeom>
        </p:spPr>
      </p:pic>
      <p:pic>
        <p:nvPicPr>
          <p:cNvPr id="5" name="Picture 5" descr="A picture containing photo, different, box, fruit&#10;&#10;Description automatically generated">
            <a:extLst>
              <a:ext uri="{FF2B5EF4-FFF2-40B4-BE49-F238E27FC236}">
                <a16:creationId xmlns:a16="http://schemas.microsoft.com/office/drawing/2014/main" id="{C15CD19C-CBBE-4C55-9C47-A6595B32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206" y="3622312"/>
            <a:ext cx="4880515" cy="238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7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2D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7" name="CasellaDiTesto 3">
            <a:extLst>
              <a:ext uri="{FF2B5EF4-FFF2-40B4-BE49-F238E27FC236}">
                <a16:creationId xmlns:a16="http://schemas.microsoft.com/office/drawing/2014/main" id="{2AD31D82-A59E-6747-86EF-4B13B380E293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Tutorial Image Processing</a:t>
            </a:r>
            <a:endParaRPr lang="en-US" dirty="0"/>
          </a:p>
        </p:txBody>
      </p:sp>
      <p:sp>
        <p:nvSpPr>
          <p:cNvPr id="10" name="CasellaDiTesto 3">
            <a:extLst>
              <a:ext uri="{FF2B5EF4-FFF2-40B4-BE49-F238E27FC236}">
                <a16:creationId xmlns:a16="http://schemas.microsoft.com/office/drawing/2014/main" id="{397E4AEC-A537-B042-80AE-809C49CF6F08}"/>
              </a:ext>
            </a:extLst>
          </p:cNvPr>
          <p:cNvSpPr txBox="1"/>
          <p:nvPr/>
        </p:nvSpPr>
        <p:spPr>
          <a:xfrm>
            <a:off x="1137501" y="1997839"/>
            <a:ext cx="574262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Simple module that basically: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Track something round and red :-)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Work on live image streams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performing simple image 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Spatial Filters (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GaussianBlur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Morphology (dilate, erode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Detect Circles (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HoughCircles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A25002-9379-DF4C-A465-3D9647CD121D}"/>
              </a:ext>
            </a:extLst>
          </p:cNvPr>
          <p:cNvSpPr/>
          <p:nvPr/>
        </p:nvSpPr>
        <p:spPr>
          <a:xfrm>
            <a:off x="6297147" y="3105834"/>
            <a:ext cx="510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</a:t>
            </a:r>
            <a:r>
              <a:rPr lang="en-US" dirty="0" err="1"/>
              <a:t>vvv</a:t>
            </a:r>
            <a:r>
              <a:rPr lang="en-US" dirty="0"/>
              <a:t>-school/</a:t>
            </a:r>
            <a:r>
              <a:rPr lang="en-US" dirty="0" err="1"/>
              <a:t>tutorial_yarp-opencv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91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489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5509CA-62C2-2B42-A0AC-F8EDCDD5DBB6}"/>
              </a:ext>
            </a:extLst>
          </p:cNvPr>
          <p:cNvGrpSpPr/>
          <p:nvPr/>
        </p:nvGrpSpPr>
        <p:grpSpPr>
          <a:xfrm>
            <a:off x="2313246" y="1281868"/>
            <a:ext cx="7565507" cy="5005883"/>
            <a:chOff x="1010079" y="969132"/>
            <a:chExt cx="9303869" cy="6156108"/>
          </a:xfrm>
        </p:grpSpPr>
        <p:pic>
          <p:nvPicPr>
            <p:cNvPr id="3" name="Screen Shot 2017-02-02 at 10.01.02.png" descr="Screen Shot 2017-02-02 at 10.01.02.png">
              <a:extLst>
                <a:ext uri="{FF2B5EF4-FFF2-40B4-BE49-F238E27FC236}">
                  <a16:creationId xmlns:a16="http://schemas.microsoft.com/office/drawing/2014/main" id="{E4021206-FFD2-B948-B6E2-35A055CB6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1569" y="969132"/>
              <a:ext cx="5912371" cy="337104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" name="Screen Shot 2017-01-30 at 11.47.23.png" descr="Screen Shot 2017-01-30 at 11.47.23.png">
              <a:extLst>
                <a:ext uri="{FF2B5EF4-FFF2-40B4-BE49-F238E27FC236}">
                  <a16:creationId xmlns:a16="http://schemas.microsoft.com/office/drawing/2014/main" id="{29C29195-F836-884B-ADE0-D630465F7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0079" y="4598112"/>
              <a:ext cx="4514271" cy="252712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" name="Screen Shot 2017-01-30 at 11.47.49.png" descr="Screen Shot 2017-01-30 at 11.47.49.png">
              <a:extLst>
                <a:ext uri="{FF2B5EF4-FFF2-40B4-BE49-F238E27FC236}">
                  <a16:creationId xmlns:a16="http://schemas.microsoft.com/office/drawing/2014/main" id="{8911A88F-61FD-D842-8556-8659FE5C8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0364" y="4598112"/>
              <a:ext cx="4493584" cy="252712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918587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Why should we study Vision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7509D947-88E7-C04C-BC31-9A6EC32E8FC7}"/>
              </a:ext>
            </a:extLst>
          </p:cNvPr>
          <p:cNvSpPr txBox="1"/>
          <p:nvPr/>
        </p:nvSpPr>
        <p:spPr>
          <a:xfrm>
            <a:off x="546879" y="2032430"/>
            <a:ext cx="6999875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It is a </a:t>
            </a:r>
            <a:r>
              <a:rPr lang="en-GB" dirty="0" err="1">
                <a:solidFill>
                  <a:schemeClr val="bg2">
                    <a:lumMod val="25000"/>
                  </a:schemeClr>
                </a:solidFill>
              </a:rPr>
              <a:t>powerfull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 perceptual modality (the most </a:t>
            </a:r>
            <a:r>
              <a:rPr lang="en-GB" dirty="0" err="1">
                <a:solidFill>
                  <a:schemeClr val="bg2">
                    <a:lumMod val="25000"/>
                  </a:schemeClr>
                </a:solidFill>
              </a:rPr>
              <a:t>powerfull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?), allowing </a:t>
            </a:r>
          </a:p>
          <a:p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the acquisition of very rich information of the surrounding environment 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25000"/>
                  </a:schemeClr>
                </a:solidFill>
              </a:rPr>
              <a:t>Object position and velocities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25000"/>
                  </a:schemeClr>
                </a:solidFill>
              </a:rPr>
              <a:t>Relationships among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25000"/>
                  </a:schemeClr>
                </a:solidFill>
              </a:rPr>
              <a:t>Object identity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25000"/>
                  </a:schemeClr>
                </a:solidFill>
              </a:rPr>
              <a:t>Interact with the world in a non-invasive way (without physical contact) 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9EC654-658E-B34C-A269-E357C225E681}"/>
              </a:ext>
            </a:extLst>
          </p:cNvPr>
          <p:cNvSpPr/>
          <p:nvPr/>
        </p:nvSpPr>
        <p:spPr>
          <a:xfrm>
            <a:off x="546879" y="4974070"/>
            <a:ext cx="6792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Complex perceptual system. Above 50% of the human visual cortex is dedicated to processing visual information </a:t>
            </a:r>
            <a:endParaRPr lang="en-GB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E1F7C6-6680-9648-91F0-B4E03ABEB4B9}"/>
              </a:ext>
            </a:extLst>
          </p:cNvPr>
          <p:cNvSpPr/>
          <p:nvPr/>
        </p:nvSpPr>
        <p:spPr>
          <a:xfrm>
            <a:off x="546879" y="5914780"/>
            <a:ext cx="6792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Biological systems are still not very well understood</a:t>
            </a:r>
            <a:endParaRPr lang="en-GB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pic>
        <p:nvPicPr>
          <p:cNvPr id="6" name="Picture 5" descr="A picture containing person, photo, person, person&#10;&#10;Description automatically generated">
            <a:extLst>
              <a:ext uri="{FF2B5EF4-FFF2-40B4-BE49-F238E27FC236}">
                <a16:creationId xmlns:a16="http://schemas.microsoft.com/office/drawing/2014/main" id="{8401CBE4-D7FD-7740-86C9-7AD3CD80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608" y="2032430"/>
            <a:ext cx="1866900" cy="1498600"/>
          </a:xfrm>
          <a:prstGeom prst="rect">
            <a:avLst/>
          </a:prstGeom>
        </p:spPr>
      </p:pic>
      <p:pic>
        <p:nvPicPr>
          <p:cNvPr id="9" name="Picture 8" descr="A picture containing photo, green, person, holding&#10;&#10;Description automatically generated">
            <a:extLst>
              <a:ext uri="{FF2B5EF4-FFF2-40B4-BE49-F238E27FC236}">
                <a16:creationId xmlns:a16="http://schemas.microsoft.com/office/drawing/2014/main" id="{4E0D24F8-6A16-694C-BDCA-EFD9EA44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362" y="2045130"/>
            <a:ext cx="1625600" cy="14859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C3843B-4AFA-F449-BD60-7A812CFA33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792" y="4296651"/>
            <a:ext cx="2744034" cy="18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3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B9F9F6-9729-5247-8E9D-541E6B9EFD6F}"/>
              </a:ext>
            </a:extLst>
          </p:cNvPr>
          <p:cNvGrpSpPr/>
          <p:nvPr/>
        </p:nvGrpSpPr>
        <p:grpSpPr>
          <a:xfrm>
            <a:off x="1054613" y="1173949"/>
            <a:ext cx="10082773" cy="5048222"/>
            <a:chOff x="2441183" y="2987156"/>
            <a:chExt cx="12025583" cy="6020944"/>
          </a:xfrm>
        </p:grpSpPr>
        <p:pic>
          <p:nvPicPr>
            <p:cNvPr id="7" name="Screen Shot 2015-03-15 at 00.47.32.png" descr="Screen Shot 2015-03-15 at 00.47.32.png">
              <a:extLst>
                <a:ext uri="{FF2B5EF4-FFF2-40B4-BE49-F238E27FC236}">
                  <a16:creationId xmlns:a16="http://schemas.microsoft.com/office/drawing/2014/main" id="{0137F0FE-908A-1A43-A52C-5980B02F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99543" y="3209734"/>
              <a:ext cx="4667223" cy="261255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GRASPPIPE.png" descr="GRASPPIPE.png">
              <a:extLst>
                <a:ext uri="{FF2B5EF4-FFF2-40B4-BE49-F238E27FC236}">
                  <a16:creationId xmlns:a16="http://schemas.microsoft.com/office/drawing/2014/main" id="{9FFF87B8-6EEC-F348-ADBB-0A536E551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1183" y="2987156"/>
              <a:ext cx="6624251" cy="25497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Screen Shot 2017-02-02 at 09.58.48.png" descr="Screen Shot 2017-02-02 at 09.58.48.png">
              <a:extLst>
                <a:ext uri="{FF2B5EF4-FFF2-40B4-BE49-F238E27FC236}">
                  <a16:creationId xmlns:a16="http://schemas.microsoft.com/office/drawing/2014/main" id="{58194F2E-3B21-D449-A9FA-B9338857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0218" y="5946218"/>
              <a:ext cx="3311479" cy="162913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Screen Shot 2017-02-02 at 10.00.21.png" descr="Screen Shot 2017-02-02 at 10.00.21.png">
              <a:extLst>
                <a:ext uri="{FF2B5EF4-FFF2-40B4-BE49-F238E27FC236}">
                  <a16:creationId xmlns:a16="http://schemas.microsoft.com/office/drawing/2014/main" id="{69BD8BE5-900C-EB40-BB6B-2255A8FFB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1045" y="6358669"/>
              <a:ext cx="4078787" cy="261255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Screen Shot 2017-02-02 at 10.02.16.png" descr="Screen Shot 2017-02-02 at 10.02.16.png">
              <a:extLst>
                <a:ext uri="{FF2B5EF4-FFF2-40B4-BE49-F238E27FC236}">
                  <a16:creationId xmlns:a16="http://schemas.microsoft.com/office/drawing/2014/main" id="{CDD2F780-A5E5-9B44-BF8C-9570071CA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69174" y="6345964"/>
              <a:ext cx="3746118" cy="26621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491840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12" name="Screen Shot 2018-02-07 at 09.59.57.png" descr="Screen Shot 2018-02-07 at 09.59.57.png">
            <a:extLst>
              <a:ext uri="{FF2B5EF4-FFF2-40B4-BE49-F238E27FC236}">
                <a16:creationId xmlns:a16="http://schemas.microsoft.com/office/drawing/2014/main" id="{7AE7BB75-CB23-B842-870E-045ECB0AA00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24314" y="1157640"/>
            <a:ext cx="5250224" cy="1443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799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799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" name="grasping_small" descr="grasping_small">
            <a:hlinkClick r:id="" action="ppaction://media"/>
            <a:extLst>
              <a:ext uri="{FF2B5EF4-FFF2-40B4-BE49-F238E27FC236}">
                <a16:creationId xmlns:a16="http://schemas.microsoft.com/office/drawing/2014/main" id="{CA772D83-3049-3B4F-B6FD-941485B301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5197" y="2731006"/>
            <a:ext cx="6841606" cy="38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3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5" name="Pasted image at 2017_07_18 03_24 PM.png" descr="Pasted image at 2017_07_18 03_24 PM.png">
            <a:extLst>
              <a:ext uri="{FF2B5EF4-FFF2-40B4-BE49-F238E27FC236}">
                <a16:creationId xmlns:a16="http://schemas.microsoft.com/office/drawing/2014/main" id="{A2472F81-20C8-9E46-B56B-4E669721B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462" y="1060091"/>
            <a:ext cx="2689555" cy="2626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Reaching_small" descr="Reaching_small">
            <a:hlinkClick r:id="" action="ppaction://media"/>
            <a:extLst>
              <a:ext uri="{FF2B5EF4-FFF2-40B4-BE49-F238E27FC236}">
                <a16:creationId xmlns:a16="http://schemas.microsoft.com/office/drawing/2014/main" id="{57B1B048-3534-414F-AC4D-1BADB8F3A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63170" y="3987652"/>
            <a:ext cx="4282564" cy="2409884"/>
          </a:xfrm>
          <a:prstGeom prst="rect">
            <a:avLst/>
          </a:prstGeom>
        </p:spPr>
      </p:pic>
      <p:pic>
        <p:nvPicPr>
          <p:cNvPr id="4" name="pf_cmp_small" descr="pf_cmp_small">
            <a:hlinkClick r:id="" action="ppaction://media"/>
            <a:extLst>
              <a:ext uri="{FF2B5EF4-FFF2-40B4-BE49-F238E27FC236}">
                <a16:creationId xmlns:a16="http://schemas.microsoft.com/office/drawing/2014/main" id="{E9C85D63-CE5A-1E4F-8868-EE55F0050D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29697" y="3987652"/>
            <a:ext cx="3231087" cy="2423315"/>
          </a:xfrm>
          <a:prstGeom prst="rect">
            <a:avLst/>
          </a:prstGeom>
        </p:spPr>
      </p:pic>
      <p:pic>
        <p:nvPicPr>
          <p:cNvPr id="6" name="icra-compressed2_small" descr="icra-compressed2_small">
            <a:hlinkClick r:id="" action="ppaction://media"/>
            <a:extLst>
              <a:ext uri="{FF2B5EF4-FFF2-40B4-BE49-F238E27FC236}">
                <a16:creationId xmlns:a16="http://schemas.microsoft.com/office/drawing/2014/main" id="{7945511D-D23C-0145-9D09-EFCEEE945B5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63170" y="1250478"/>
            <a:ext cx="4282564" cy="24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54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649DFE-F11E-B84D-BFB1-C427F7B7E9EB}"/>
              </a:ext>
            </a:extLst>
          </p:cNvPr>
          <p:cNvGrpSpPr/>
          <p:nvPr/>
        </p:nvGrpSpPr>
        <p:grpSpPr>
          <a:xfrm>
            <a:off x="595052" y="1518318"/>
            <a:ext cx="11001895" cy="4914434"/>
            <a:chOff x="-385302" y="1036211"/>
            <a:chExt cx="13463825" cy="6014153"/>
          </a:xfrm>
        </p:grpSpPr>
        <p:pic>
          <p:nvPicPr>
            <p:cNvPr id="7" name="Screen Shot 2015-03-15 at 00.47.18.png" descr="Screen Shot 2015-03-15 at 00.47.18.png">
              <a:extLst>
                <a:ext uri="{FF2B5EF4-FFF2-40B4-BE49-F238E27FC236}">
                  <a16:creationId xmlns:a16="http://schemas.microsoft.com/office/drawing/2014/main" id="{E82EC564-A6F6-DC4E-8BBD-A38B90DFD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9618" y="1036211"/>
              <a:ext cx="5273989" cy="290978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interaction1.png" descr="interaction1.png">
              <a:extLst>
                <a:ext uri="{FF2B5EF4-FFF2-40B4-BE49-F238E27FC236}">
                  <a16:creationId xmlns:a16="http://schemas.microsoft.com/office/drawing/2014/main" id="{4916443D-6C50-264F-BCB2-C00D26089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85302" y="4265602"/>
              <a:ext cx="13463825" cy="278476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872081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3" name="videoGaze_small" descr="videoGaze_small">
            <a:hlinkClick r:id="" action="ppaction://media"/>
            <a:extLst>
              <a:ext uri="{FF2B5EF4-FFF2-40B4-BE49-F238E27FC236}">
                <a16:creationId xmlns:a16="http://schemas.microsoft.com/office/drawing/2014/main" id="{5FE3C033-A9DD-3442-A080-42F2E83D92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3607" y="1399314"/>
            <a:ext cx="7964786" cy="448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7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B84A67-51EB-AE4E-8C8D-92E027965556}"/>
              </a:ext>
            </a:extLst>
          </p:cNvPr>
          <p:cNvGrpSpPr/>
          <p:nvPr/>
        </p:nvGrpSpPr>
        <p:grpSpPr>
          <a:xfrm>
            <a:off x="1379857" y="1485828"/>
            <a:ext cx="9432285" cy="4857460"/>
            <a:chOff x="2276303" y="3048000"/>
            <a:chExt cx="12787661" cy="6585419"/>
          </a:xfrm>
        </p:grpSpPr>
        <p:pic>
          <p:nvPicPr>
            <p:cNvPr id="4" name="blueHoeCrop.jpg" descr="blueHoeCrop.jpg">
              <a:extLst>
                <a:ext uri="{FF2B5EF4-FFF2-40B4-BE49-F238E27FC236}">
                  <a16:creationId xmlns:a16="http://schemas.microsoft.com/office/drawing/2014/main" id="{2333B466-264C-B14D-81EC-4EDFC173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3971" y="6530599"/>
              <a:ext cx="3102820" cy="31028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" name="blueRakeCrop.jpg" descr="blueRakeCrop.jpg">
              <a:extLst>
                <a:ext uri="{FF2B5EF4-FFF2-40B4-BE49-F238E27FC236}">
                  <a16:creationId xmlns:a16="http://schemas.microsoft.com/office/drawing/2014/main" id="{148C90AF-7F2D-E94A-A853-057F068DB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6303" y="6531055"/>
              <a:ext cx="3101907" cy="310190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blueRakeCrop.jpg" descr="blueRakeCrop.jpg">
              <a:extLst>
                <a:ext uri="{FF2B5EF4-FFF2-40B4-BE49-F238E27FC236}">
                  <a16:creationId xmlns:a16="http://schemas.microsoft.com/office/drawing/2014/main" id="{EAC3EC33-3ADB-9944-9B55-2B10961C9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2562" y="6530599"/>
              <a:ext cx="3102821" cy="31028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greenRakeCrop.jpg" descr="greenRakeCrop.jpg">
              <a:extLst>
                <a:ext uri="{FF2B5EF4-FFF2-40B4-BE49-F238E27FC236}">
                  <a16:creationId xmlns:a16="http://schemas.microsoft.com/office/drawing/2014/main" id="{0A583BB0-EFC7-4344-87A4-59171EDA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61144" y="6530599"/>
              <a:ext cx="3102820" cy="31028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Screen Shot 2017-02-02 at 10.22.25.png" descr="Screen Shot 2017-02-02 at 10.22.25.png">
              <a:extLst>
                <a:ext uri="{FF2B5EF4-FFF2-40B4-BE49-F238E27FC236}">
                  <a16:creationId xmlns:a16="http://schemas.microsoft.com/office/drawing/2014/main" id="{EB92E2F9-5CD9-5840-8C27-882AF6EFA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0779" y="3048000"/>
              <a:ext cx="4938704" cy="310282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591245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3" name="icub grasp_small" descr="icub grasp_small">
            <a:hlinkClick r:id="" action="ppaction://media"/>
            <a:extLst>
              <a:ext uri="{FF2B5EF4-FFF2-40B4-BE49-F238E27FC236}">
                <a16:creationId xmlns:a16="http://schemas.microsoft.com/office/drawing/2014/main" id="{E7576E3E-FE98-7549-B19D-D2C4D6462B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923" y="1232137"/>
            <a:ext cx="8748153" cy="492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0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522481-3EED-6A40-A72E-E948DA56F9DE}"/>
              </a:ext>
            </a:extLst>
          </p:cNvPr>
          <p:cNvGrpSpPr/>
          <p:nvPr/>
        </p:nvGrpSpPr>
        <p:grpSpPr>
          <a:xfrm>
            <a:off x="380103" y="1891871"/>
            <a:ext cx="11431794" cy="3688532"/>
            <a:chOff x="2020360" y="3849991"/>
            <a:chExt cx="14092976" cy="4547177"/>
          </a:xfrm>
        </p:grpSpPr>
        <p:pic>
          <p:nvPicPr>
            <p:cNvPr id="4" name="learningFace.png" descr="learningFace.png">
              <a:extLst>
                <a:ext uri="{FF2B5EF4-FFF2-40B4-BE49-F238E27FC236}">
                  <a16:creationId xmlns:a16="http://schemas.microsoft.com/office/drawing/2014/main" id="{FA107C54-E115-9D42-AC09-BDB9CBA9C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360" y="3850919"/>
              <a:ext cx="6604689" cy="454532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" name="learningObjects.png" descr="learningObjects.png">
              <a:extLst>
                <a:ext uri="{FF2B5EF4-FFF2-40B4-BE49-F238E27FC236}">
                  <a16:creationId xmlns:a16="http://schemas.microsoft.com/office/drawing/2014/main" id="{5481AA5B-8F6F-B844-B6FB-6BB37833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8412" y="3849991"/>
              <a:ext cx="7964924" cy="454717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951789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3" name="pcl-tutorial-the-small" descr="pcl-tutorial-the-small">
            <a:hlinkClick r:id="" action="ppaction://media"/>
            <a:extLst>
              <a:ext uri="{FF2B5EF4-FFF2-40B4-BE49-F238E27FC236}">
                <a16:creationId xmlns:a16="http://schemas.microsoft.com/office/drawing/2014/main" id="{5B5C3D75-FC64-F846-9BA5-923C1CCE45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6228" y="1158444"/>
            <a:ext cx="8759544" cy="48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5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4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2" name="ElisaDetectionFinal_small" descr="ElisaDetectionFinal_small">
            <a:hlinkClick r:id="" action="ppaction://media"/>
            <a:extLst>
              <a:ext uri="{FF2B5EF4-FFF2-40B4-BE49-F238E27FC236}">
                <a16:creationId xmlns:a16="http://schemas.microsoft.com/office/drawing/2014/main" id="{00A9ACB9-819C-0F41-BAC5-C111CD0F16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9107" y="1221436"/>
            <a:ext cx="7833785" cy="44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What is an Image? 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CEF558-E196-654F-AFC4-5D3C821C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31" y="1560763"/>
            <a:ext cx="6048337" cy="47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3" name="GTC_Elisa_Title_small" descr="GTC_Elisa_Title_small">
            <a:hlinkClick r:id="" action="ppaction://media"/>
            <a:extLst>
              <a:ext uri="{FF2B5EF4-FFF2-40B4-BE49-F238E27FC236}">
                <a16:creationId xmlns:a16="http://schemas.microsoft.com/office/drawing/2014/main" id="{374BE5CD-828C-1B4E-921F-B641B3EE8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3939" y="1159027"/>
            <a:ext cx="8071013" cy="453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17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714666" y="1578216"/>
            <a:ext cx="1064013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 point cloud is a data structure that represents a collection of 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multi-dimensional points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and is commonly used to represent 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three-dimensional data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 a 3D point cloud, the points usually represent the 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X, Y,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and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Z 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geometric coordinates of an underlying sampled surface. When color information is present, the point cloud becomes 4D.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/>
            </a:endParaRP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Picture 9" descr="A picture containing sitting, light, looking, front&#10;&#10;Description automatically generated">
            <a:extLst>
              <a:ext uri="{FF2B5EF4-FFF2-40B4-BE49-F238E27FC236}">
                <a16:creationId xmlns:a16="http://schemas.microsoft.com/office/drawing/2014/main" id="{1E0F770D-2562-4F06-B2EF-29B0E07D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50" y="3567576"/>
            <a:ext cx="4042346" cy="2264929"/>
          </a:xfrm>
          <a:prstGeom prst="rect">
            <a:avLst/>
          </a:prstGeom>
        </p:spPr>
      </p:pic>
      <p:pic>
        <p:nvPicPr>
          <p:cNvPr id="10" name="Picture 10" descr="A picture containing light, dark, sitting, green&#10;&#10;Description automatically generated">
            <a:extLst>
              <a:ext uri="{FF2B5EF4-FFF2-40B4-BE49-F238E27FC236}">
                <a16:creationId xmlns:a16="http://schemas.microsoft.com/office/drawing/2014/main" id="{19AF1CBE-0F44-480B-B6EE-CF24E4DE7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81" y="3563422"/>
            <a:ext cx="2174823" cy="2273237"/>
          </a:xfrm>
          <a:prstGeom prst="rect">
            <a:avLst/>
          </a:prstGeom>
        </p:spPr>
      </p:pic>
      <p:pic>
        <p:nvPicPr>
          <p:cNvPr id="11" name="Picture 11" descr="A picture containing cake, holding, dark, table&#10;&#10;Description automatically generated">
            <a:extLst>
              <a:ext uri="{FF2B5EF4-FFF2-40B4-BE49-F238E27FC236}">
                <a16:creationId xmlns:a16="http://schemas.microsoft.com/office/drawing/2014/main" id="{82285973-483F-4119-AB17-C4217EE52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662" y="3564853"/>
            <a:ext cx="2680741" cy="2270375"/>
          </a:xfrm>
          <a:prstGeom prst="rect">
            <a:avLst/>
          </a:prstGeom>
        </p:spPr>
      </p:pic>
      <p:sp>
        <p:nvSpPr>
          <p:cNvPr id="12" name="CasellaDiTesto 3">
            <a:extLst>
              <a:ext uri="{FF2B5EF4-FFF2-40B4-BE49-F238E27FC236}">
                <a16:creationId xmlns:a16="http://schemas.microsoft.com/office/drawing/2014/main" id="{C017F91D-AA13-44D1-969E-5AFDC2122240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Point Clouds</a:t>
            </a:r>
            <a:endParaRPr lang="en-US" sz="2800">
              <a:solidFill>
                <a:schemeClr val="accent5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877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45E09021-FEF7-4A7E-9CAE-1E7902B0C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97" y="1658281"/>
            <a:ext cx="2743200" cy="3079242"/>
          </a:xfrm>
          <a:prstGeom prst="rect">
            <a:avLst/>
          </a:prstGeom>
        </p:spPr>
      </p:pic>
      <p:pic>
        <p:nvPicPr>
          <p:cNvPr id="4" name="Picture 4" descr="A picture containing electronics, indoor, sitting, computer&#10;&#10;Description automatically generated">
            <a:extLst>
              <a:ext uri="{FF2B5EF4-FFF2-40B4-BE49-F238E27FC236}">
                <a16:creationId xmlns:a16="http://schemas.microsoft.com/office/drawing/2014/main" id="{A4F7BF81-893A-4EE6-B8D0-B63F9DD41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892" y="5115661"/>
            <a:ext cx="2743200" cy="886382"/>
          </a:xfrm>
          <a:prstGeom prst="rect">
            <a:avLst/>
          </a:prstGeom>
        </p:spPr>
      </p:pic>
      <p:sp>
        <p:nvSpPr>
          <p:cNvPr id="5" name="CasellaDiTesto 3">
            <a:extLst>
              <a:ext uri="{FF2B5EF4-FFF2-40B4-BE49-F238E27FC236}">
                <a16:creationId xmlns:a16="http://schemas.microsoft.com/office/drawing/2014/main" id="{21297EB9-AB61-4D09-BAC5-4F7D3684ACBE}"/>
              </a:ext>
            </a:extLst>
          </p:cNvPr>
          <p:cNvSpPr txBox="1"/>
          <p:nvPr/>
        </p:nvSpPr>
        <p:spPr>
          <a:xfrm>
            <a:off x="2293184" y="2274707"/>
            <a:ext cx="359180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Where do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point clouds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come from?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RGBD Cameras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Stereo Cameras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3D Laser Scanners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Time of Flight Cameras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Synthetically from Software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asellaDiTesto 3">
            <a:extLst>
              <a:ext uri="{FF2B5EF4-FFF2-40B4-BE49-F238E27FC236}">
                <a16:creationId xmlns:a16="http://schemas.microsoft.com/office/drawing/2014/main" id="{3CCEA77B-BB6D-4B6F-ACC7-023CEDBE3153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Point Clouds</a:t>
            </a:r>
            <a:endParaRPr lang="en-US" sz="2800">
              <a:solidFill>
                <a:schemeClr val="accent5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183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21297EB9-AB61-4D09-BAC5-4F7D3684ACBE}"/>
              </a:ext>
            </a:extLst>
          </p:cNvPr>
          <p:cNvSpPr txBox="1"/>
          <p:nvPr/>
        </p:nvSpPr>
        <p:spPr>
          <a:xfrm>
            <a:off x="981545" y="1444003"/>
            <a:ext cx="1061844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PCL 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is a 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large scale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open 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project for 2D/3D image and point cloud processing (in C++, w/ new python bindings). 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 </a:t>
            </a: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PCL 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framework contains numerous state-of-the art algorithms including 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filtering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feature estimation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surface reconstruction, registration, model fitting 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and 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segmentation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 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PCL 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is 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cross-platform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and has been successfully compiled and deployed on Linux, MacOS, Windows, and Android/iOS. 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Website: pointclouds.org 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A36A8AB-F23D-4AA5-8403-2B3FC1E2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105" y="4102119"/>
            <a:ext cx="6415789" cy="1957841"/>
          </a:xfrm>
          <a:prstGeom prst="rect">
            <a:avLst/>
          </a:prstGeom>
        </p:spPr>
      </p:pic>
      <p:sp>
        <p:nvSpPr>
          <p:cNvPr id="7" name="CasellaDiTesto 3">
            <a:extLst>
              <a:ext uri="{FF2B5EF4-FFF2-40B4-BE49-F238E27FC236}">
                <a16:creationId xmlns:a16="http://schemas.microsoft.com/office/drawing/2014/main" id="{30753B88-5AAB-41C1-8B7B-E90847A5900C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PCL Library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00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21297EB9-AB61-4D09-BAC5-4F7D3684ACBE}"/>
              </a:ext>
            </a:extLst>
          </p:cNvPr>
          <p:cNvSpPr txBox="1"/>
          <p:nvPr/>
        </p:nvSpPr>
        <p:spPr>
          <a:xfrm>
            <a:off x="531840" y="1625135"/>
            <a:ext cx="11517848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Data type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: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 basic data type in PCL is a </a:t>
            </a:r>
            <a:r>
              <a:rPr lang="en-GB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PointCloud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A </a:t>
            </a:r>
            <a:r>
              <a:rPr lang="en-GB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PointCloud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is a templated C++ class which contains the following data fields: 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width (int) 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- specifies the width of the point cloud dataset in the number of points. </a:t>
            </a:r>
          </a:p>
          <a:p>
            <a:pPr marL="1200150" lvl="6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 total number of points in the cloud (equal with the number of elements in points) for unorganized datasets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 width (total number of points in a row) of an organized point cloud dataset 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height (int) 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- specifies the height of the point cloud dataset in the number of points.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set to 1 for unorganized point clouds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 height (total number of rows) of an organized point cloud dataset 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points (std::</a:t>
            </a:r>
            <a:r>
              <a:rPr lang="en-GB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vector</a:t>
            </a:r>
            <a:r>
              <a:rPr lang="en-GB" b="1" err="1">
                <a:solidFill>
                  <a:schemeClr val="tx1">
                    <a:lumMod val="75000"/>
                    <a:lumOff val="25000"/>
                  </a:schemeClr>
                </a:solidFill>
                <a:latin typeface="CMSY10"/>
                <a:cs typeface="Calibri" panose="020F0502020204030204"/>
              </a:rPr>
              <a:t>⟨</a:t>
            </a:r>
            <a:r>
              <a:rPr lang="en-GB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PointT</a:t>
            </a: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latin typeface="CMSY10"/>
                <a:cs typeface="Calibri" panose="020F0502020204030204"/>
              </a:rPr>
              <a:t>⟩</a:t>
            </a: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)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- contains the data array where all the points of type </a:t>
            </a:r>
            <a:r>
              <a:rPr lang="en-GB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PointT</a:t>
            </a:r>
            <a:r>
              <a:rPr lang="en-GB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are stored. 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algn="just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3" name="CasellaDiTesto 3">
            <a:extLst>
              <a:ext uri="{FF2B5EF4-FFF2-40B4-BE49-F238E27FC236}">
                <a16:creationId xmlns:a16="http://schemas.microsoft.com/office/drawing/2014/main" id="{747D0A5E-54AF-43A1-A253-4380674DB756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PCL Library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08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21297EB9-AB61-4D09-BAC5-4F7D3684ACBE}"/>
              </a:ext>
            </a:extLst>
          </p:cNvPr>
          <p:cNvSpPr txBox="1"/>
          <p:nvPr/>
        </p:nvSpPr>
        <p:spPr>
          <a:xfrm>
            <a:off x="531840" y="1625134"/>
            <a:ext cx="10999439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Types: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PointXYZ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- float x, y, z 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PointXYZI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- float x, y, z, intensity 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PointXYZRGB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- float x, y, z, </a:t>
            </a:r>
            <a:r>
              <a:rPr lang="en-GB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rgb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PointXYZRGBA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- float x, y, z, uint32 t </a:t>
            </a:r>
            <a:r>
              <a:rPr lang="en-GB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rgba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Normal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- float normal[3], curvature 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PointNormal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- float x, y, z, normal[3], curvature 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Histogram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- float histogram[N] 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And many, many, more. Plus you can define new types to suit your needs.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/>
            </a:endParaRPr>
          </a:p>
          <a:p>
            <a:pPr algn="just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asellaDiTesto 3">
            <a:extLst>
              <a:ext uri="{FF2B5EF4-FFF2-40B4-BE49-F238E27FC236}">
                <a16:creationId xmlns:a16="http://schemas.microsoft.com/office/drawing/2014/main" id="{AB5D534D-2A38-484D-9331-8FD4F77FA0F1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PCL Library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47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CasellaDiTesto 3">
            <a:extLst>
              <a:ext uri="{FF2B5EF4-FFF2-40B4-BE49-F238E27FC236}">
                <a16:creationId xmlns:a16="http://schemas.microsoft.com/office/drawing/2014/main" id="{AB5D534D-2A38-484D-9331-8FD4F77FA0F1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PCL Library</a:t>
            </a:r>
            <a:endParaRPr lang="en-US" dirty="0"/>
          </a:p>
        </p:txBody>
      </p:sp>
      <p:pic>
        <p:nvPicPr>
          <p:cNvPr id="6" name="Picture 5" descr="A picture containing table, indoor, cup, cake&#10;&#10;Description automatically generated">
            <a:extLst>
              <a:ext uri="{FF2B5EF4-FFF2-40B4-BE49-F238E27FC236}">
                <a16:creationId xmlns:a16="http://schemas.microsoft.com/office/drawing/2014/main" id="{B56822D2-47C5-3741-B710-3FF13A1EC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42" y="2102775"/>
            <a:ext cx="5278315" cy="389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81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21297EB9-AB61-4D09-BAC5-4F7D3684ACBE}"/>
              </a:ext>
            </a:extLst>
          </p:cNvPr>
          <p:cNvSpPr txBox="1"/>
          <p:nvPr/>
        </p:nvSpPr>
        <p:spPr>
          <a:xfrm>
            <a:off x="519348" y="1687593"/>
            <a:ext cx="110681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Technique to partition </a:t>
            </a: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point clouds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into multiple smaller point clouds.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2FDE35-C0EB-434B-815B-76C587AA220C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3D Segmentation</a:t>
            </a:r>
            <a:endParaRPr lang="en-US"/>
          </a:p>
        </p:txBody>
      </p:sp>
      <p:sp>
        <p:nvSpPr>
          <p:cNvPr id="7" name="CasellaDiTesto 3">
            <a:extLst>
              <a:ext uri="{FF2B5EF4-FFF2-40B4-BE49-F238E27FC236}">
                <a16:creationId xmlns:a16="http://schemas.microsoft.com/office/drawing/2014/main" id="{E4956282-EF44-4E47-8AB1-C4FC3F869568}"/>
              </a:ext>
            </a:extLst>
          </p:cNvPr>
          <p:cNvSpPr txBox="1"/>
          <p:nvPr/>
        </p:nvSpPr>
        <p:spPr>
          <a:xfrm>
            <a:off x="7451993" y="2146566"/>
            <a:ext cx="2587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Clustering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8" name="CasellaDiTesto 3">
            <a:extLst>
              <a:ext uri="{FF2B5EF4-FFF2-40B4-BE49-F238E27FC236}">
                <a16:creationId xmlns:a16="http://schemas.microsoft.com/office/drawing/2014/main" id="{371ED673-46BE-40C5-BB18-0F93DDDDE71D}"/>
              </a:ext>
            </a:extLst>
          </p:cNvPr>
          <p:cNvSpPr txBox="1"/>
          <p:nvPr/>
        </p:nvSpPr>
        <p:spPr>
          <a:xfrm>
            <a:off x="1447615" y="2146565"/>
            <a:ext cx="32041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RAN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dom </a:t>
            </a: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SA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mple </a:t>
            </a: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C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onsensus 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672E7148-321A-416B-8FF4-7C8BB27805A0}"/>
              </a:ext>
            </a:extLst>
          </p:cNvPr>
          <p:cNvSpPr txBox="1"/>
          <p:nvPr/>
        </p:nvSpPr>
        <p:spPr>
          <a:xfrm>
            <a:off x="892139" y="2530686"/>
            <a:ext cx="450324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Estimates parameters of a </a:t>
            </a:r>
            <a:r>
              <a:rPr lang="en-GB" sz="1400" i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mathematical model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that fits a set of data containing </a:t>
            </a:r>
            <a:r>
              <a:rPr lang="en-GB" sz="1400" i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outliers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:</a:t>
            </a:r>
          </a:p>
          <a:p>
            <a:pPr marL="800100" lvl="1" indent="-342900">
              <a:buAutoNum type="arabicPeriod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Randomly select a subset of the dataset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Fit the model to the selected subset</a:t>
            </a:r>
          </a:p>
          <a:p>
            <a:pPr marL="800100" lvl="1" indent="-342900">
              <a:buAutoNum type="arabicPeriod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Determine the number of outliers</a:t>
            </a:r>
          </a:p>
          <a:p>
            <a:pPr marL="800100" lvl="1" indent="-342900">
              <a:buAutoNum type="arabicPeriod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Iterate!</a:t>
            </a:r>
          </a:p>
        </p:txBody>
      </p:sp>
      <p:sp>
        <p:nvSpPr>
          <p:cNvPr id="11" name="CasellaDiTesto 3">
            <a:extLst>
              <a:ext uri="{FF2B5EF4-FFF2-40B4-BE49-F238E27FC236}">
                <a16:creationId xmlns:a16="http://schemas.microsoft.com/office/drawing/2014/main" id="{ED9E1946-50AD-42A5-B9C4-52F987D0576A}"/>
              </a:ext>
            </a:extLst>
          </p:cNvPr>
          <p:cNvSpPr txBox="1"/>
          <p:nvPr/>
        </p:nvSpPr>
        <p:spPr>
          <a:xfrm>
            <a:off x="6719075" y="2702423"/>
            <a:ext cx="40534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Groups point clouds based on the similarity between pairs of points (e.g. Euclidean distance)</a:t>
            </a:r>
          </a:p>
        </p:txBody>
      </p:sp>
      <p:pic>
        <p:nvPicPr>
          <p:cNvPr id="3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74E5A20-B9F8-495A-8B09-2BA8B9617E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01"/>
          <a:stretch/>
        </p:blipFill>
        <p:spPr>
          <a:xfrm>
            <a:off x="7168024" y="3725775"/>
            <a:ext cx="3429630" cy="2895302"/>
          </a:xfrm>
          <a:prstGeom prst="rect">
            <a:avLst/>
          </a:prstGeom>
        </p:spPr>
      </p:pic>
      <p:pic>
        <p:nvPicPr>
          <p:cNvPr id="6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470EC2D-227E-42B3-835A-D1E112627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449" y="3918007"/>
            <a:ext cx="3570249" cy="27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03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21297EB9-AB61-4D09-BAC5-4F7D3684ACBE}"/>
              </a:ext>
            </a:extLst>
          </p:cNvPr>
          <p:cNvSpPr txBox="1"/>
          <p:nvPr/>
        </p:nvSpPr>
        <p:spPr>
          <a:xfrm>
            <a:off x="519348" y="1687593"/>
            <a:ext cx="1106814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Technique to align two </a:t>
            </a: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point clouds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with each other.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Point Cloud Alignment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: estimate transformation to move one cloud so that it is aligned with the other one.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GB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How does it work:</a:t>
            </a:r>
          </a:p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Data association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step</a:t>
            </a:r>
          </a:p>
          <a:p>
            <a:pPr marL="800100" lvl="1" indent="-342900">
              <a:buAutoNum type="arabicPeriod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Transformation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step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GB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1ECA90A5-ED43-4A01-8972-E5506F4A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91" y="4045107"/>
            <a:ext cx="3780018" cy="224050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2FDE35-C0EB-434B-815B-76C587AA220C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Iterative Closest 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0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3ACF0-EB2E-854C-9DFF-B94AA6E53E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9527" y="1732040"/>
            <a:ext cx="4555548" cy="4367407"/>
          </a:xfrm>
          <a:prstGeom prst="rect">
            <a:avLst/>
          </a:prstGeom>
        </p:spPr>
      </p:pic>
      <p:sp>
        <p:nvSpPr>
          <p:cNvPr id="9" name="CasellaDiTesto 32">
            <a:extLst>
              <a:ext uri="{FF2B5EF4-FFF2-40B4-BE49-F238E27FC236}">
                <a16:creationId xmlns:a16="http://schemas.microsoft.com/office/drawing/2014/main" id="{2A49B84F-FCE9-F64A-AA92-35CFC448297D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What is an Image? 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744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21297EB9-AB61-4D09-BAC5-4F7D3684ACBE}"/>
              </a:ext>
            </a:extLst>
          </p:cNvPr>
          <p:cNvSpPr txBox="1"/>
          <p:nvPr/>
        </p:nvSpPr>
        <p:spPr>
          <a:xfrm>
            <a:off x="494365" y="1650118"/>
            <a:ext cx="110681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Data association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step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GB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2077977-893B-4342-B3CA-50AAAF24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2689746"/>
            <a:ext cx="4161019" cy="2465360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44A2CCD-096A-48FF-8269-FB89CAF1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07" y="2692513"/>
            <a:ext cx="4210986" cy="2491057"/>
          </a:xfrm>
          <a:prstGeom prst="rect">
            <a:avLst/>
          </a:prstGeom>
        </p:spPr>
      </p:pic>
      <p:sp>
        <p:nvSpPr>
          <p:cNvPr id="8" name="CasellaDiTesto 3">
            <a:extLst>
              <a:ext uri="{FF2B5EF4-FFF2-40B4-BE49-F238E27FC236}">
                <a16:creationId xmlns:a16="http://schemas.microsoft.com/office/drawing/2014/main" id="{E3CA41D2-D184-4C92-9C20-2CB25C41D494}"/>
              </a:ext>
            </a:extLst>
          </p:cNvPr>
          <p:cNvSpPr txBox="1"/>
          <p:nvPr/>
        </p:nvSpPr>
        <p:spPr>
          <a:xfrm>
            <a:off x="7246184" y="5316462"/>
            <a:ext cx="319206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Nearest neighbour approach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  <p:sp>
        <p:nvSpPr>
          <p:cNvPr id="7" name="CasellaDiTesto 3">
            <a:extLst>
              <a:ext uri="{FF2B5EF4-FFF2-40B4-BE49-F238E27FC236}">
                <a16:creationId xmlns:a16="http://schemas.microsoft.com/office/drawing/2014/main" id="{17A19F36-A8A1-4D1F-BC3D-3E6073B5D00C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Iterative Closest 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83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21297EB9-AB61-4D09-BAC5-4F7D3684ACBE}"/>
              </a:ext>
            </a:extLst>
          </p:cNvPr>
          <p:cNvSpPr txBox="1"/>
          <p:nvPr/>
        </p:nvSpPr>
        <p:spPr>
          <a:xfrm>
            <a:off x="962807" y="2337167"/>
            <a:ext cx="54968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2.  </a:t>
            </a: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Transformation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step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Computes the </a:t>
            </a:r>
            <a:r>
              <a:rPr lang="en-GB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center</a:t>
            </a: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of mass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Computes the rotation using SVD</a:t>
            </a:r>
          </a:p>
        </p:txBody>
      </p:sp>
      <p:pic>
        <p:nvPicPr>
          <p:cNvPr id="3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C3E0E7-7EE5-4D4D-A2FC-9C73FD97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710" y="2093650"/>
            <a:ext cx="2693233" cy="1596406"/>
          </a:xfrm>
          <a:prstGeom prst="rect">
            <a:avLst/>
          </a:prstGeom>
        </p:spPr>
      </p:pic>
      <p:pic>
        <p:nvPicPr>
          <p:cNvPr id="7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21845C5-9E18-4AAD-A509-0AE35D21B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22" y="4339679"/>
            <a:ext cx="3305331" cy="1988641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9637F36-3307-4DE4-A7A0-634F89D05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941" y="4342245"/>
            <a:ext cx="3392773" cy="2008494"/>
          </a:xfrm>
          <a:prstGeom prst="rect">
            <a:avLst/>
          </a:prstGeom>
        </p:spPr>
      </p:pic>
      <p:sp>
        <p:nvSpPr>
          <p:cNvPr id="10" name="CasellaDiTesto 3">
            <a:extLst>
              <a:ext uri="{FF2B5EF4-FFF2-40B4-BE49-F238E27FC236}">
                <a16:creationId xmlns:a16="http://schemas.microsoft.com/office/drawing/2014/main" id="{4D083ACB-3DA2-4F1D-A772-1EEF0D21730E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Iterative Closest 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03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F9C2D76-4D15-4427-98D8-261A39C22D03}"/>
              </a:ext>
            </a:extLst>
          </p:cNvPr>
          <p:cNvSpPr txBox="1"/>
          <p:nvPr/>
        </p:nvSpPr>
        <p:spPr>
          <a:xfrm>
            <a:off x="500611" y="1837495"/>
            <a:ext cx="575288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Estimating the data association is the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key challenge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Repeat process:</a:t>
            </a:r>
          </a:p>
          <a:p>
            <a:pPr marL="800100" lvl="1" indent="-342900">
              <a:buAutoNum type="arabicPeriod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Recompute data associations</a:t>
            </a:r>
          </a:p>
          <a:p>
            <a:pPr marL="800100" lvl="1" indent="-342900">
              <a:buAutoNum type="arabicPeriod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Recompute alignment</a:t>
            </a:r>
          </a:p>
          <a:p>
            <a:endParaRPr lang="en-GB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Over and over again... until we converge</a:t>
            </a: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endParaRPr lang="en-GB">
              <a:solidFill>
                <a:srgbClr val="000000"/>
              </a:solidFill>
              <a:cs typeface="Calibri"/>
            </a:endParaRPr>
          </a:p>
        </p:txBody>
      </p:sp>
      <p:pic>
        <p:nvPicPr>
          <p:cNvPr id="6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D7F1535-A010-42EC-9C56-BA7268179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597" y="4245620"/>
            <a:ext cx="3542675" cy="2101811"/>
          </a:xfrm>
          <a:prstGeom prst="rect">
            <a:avLst/>
          </a:prstGeom>
        </p:spPr>
      </p:pic>
      <p:sp>
        <p:nvSpPr>
          <p:cNvPr id="10" name="CasellaDiTesto 3">
            <a:extLst>
              <a:ext uri="{FF2B5EF4-FFF2-40B4-BE49-F238E27FC236}">
                <a16:creationId xmlns:a16="http://schemas.microsoft.com/office/drawing/2014/main" id="{140D2A20-F292-4AB3-8D7A-7F53AF215FAC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Iterative Closest Point</a:t>
            </a:r>
            <a:endParaRPr lang="en-US"/>
          </a:p>
        </p:txBody>
      </p:sp>
      <p:pic>
        <p:nvPicPr>
          <p:cNvPr id="7" name="ICP2.mov" descr="ICP2.mov">
            <a:hlinkClick r:id="" action="ppaction://media"/>
            <a:extLst>
              <a:ext uri="{FF2B5EF4-FFF2-40B4-BE49-F238E27FC236}">
                <a16:creationId xmlns:a16="http://schemas.microsoft.com/office/drawing/2014/main" id="{14EA5545-D63E-2E4C-81C5-731B8FB30E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2335" y="2225416"/>
            <a:ext cx="4926690" cy="35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7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  <a:cs typeface="Calibri"/>
              </a:rPr>
              <a:t>Real world example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F9C2D76-4D15-4427-98D8-261A39C22D03}"/>
              </a:ext>
            </a:extLst>
          </p:cNvPr>
          <p:cNvSpPr txBox="1"/>
          <p:nvPr/>
        </p:nvSpPr>
        <p:spPr>
          <a:xfrm>
            <a:off x="301081" y="3535074"/>
            <a:ext cx="266614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Determine the best pose to grasp an object within a set of objects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0E69A73-4BE4-4679-9446-41F710B8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703" y="2034068"/>
            <a:ext cx="3044455" cy="2281865"/>
          </a:xfrm>
          <a:prstGeom prst="rect">
            <a:avLst/>
          </a:prstGeom>
        </p:spPr>
      </p:pic>
      <p:pic>
        <p:nvPicPr>
          <p:cNvPr id="3" name="Picture 7" descr="A picture containing table, toy, sitting, board&#10;&#10;Description automatically generated">
            <a:extLst>
              <a:ext uri="{FF2B5EF4-FFF2-40B4-BE49-F238E27FC236}">
                <a16:creationId xmlns:a16="http://schemas.microsoft.com/office/drawing/2014/main" id="{427DE695-74A8-46BA-9702-E485020BD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40" y="2768774"/>
            <a:ext cx="2743200" cy="2956201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CCD39811-FAFE-42BC-A302-6B052595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958" y="4574393"/>
            <a:ext cx="2560084" cy="1885445"/>
          </a:xfrm>
          <a:prstGeom prst="rect">
            <a:avLst/>
          </a:prstGeom>
        </p:spPr>
      </p:pic>
      <p:sp>
        <p:nvSpPr>
          <p:cNvPr id="7" name="CasellaDiTesto 3">
            <a:extLst>
              <a:ext uri="{FF2B5EF4-FFF2-40B4-BE49-F238E27FC236}">
                <a16:creationId xmlns:a16="http://schemas.microsoft.com/office/drawing/2014/main" id="{7BFCB6BF-C6E3-4B95-BB8E-A55111FEE2AA}"/>
              </a:ext>
            </a:extLst>
          </p:cNvPr>
          <p:cNvSpPr txBox="1"/>
          <p:nvPr/>
        </p:nvSpPr>
        <p:spPr>
          <a:xfrm>
            <a:off x="8276757" y="3430199"/>
            <a:ext cx="357306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Convergence criteria:</a:t>
            </a:r>
          </a:p>
          <a:p>
            <a:endParaRPr lang="en-GB" b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# iterations &gt;= maximum</a:t>
            </a:r>
          </a:p>
          <a:p>
            <a:pPr marL="742950" lvl="1" indent="-285750">
              <a:buFont typeface="Arial"/>
              <a:buChar char="•"/>
            </a:pP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RMSE &lt;= threshold</a:t>
            </a:r>
          </a:p>
          <a:p>
            <a:pPr marL="742950" lvl="1" indent="-285750">
              <a:buFont typeface="Arial"/>
              <a:buChar char="•"/>
            </a:pP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Δ consecutive transformations &lt;= threshold</a:t>
            </a:r>
          </a:p>
        </p:txBody>
      </p:sp>
      <p:sp>
        <p:nvSpPr>
          <p:cNvPr id="10" name="CasellaDiTesto 3">
            <a:extLst>
              <a:ext uri="{FF2B5EF4-FFF2-40B4-BE49-F238E27FC236}">
                <a16:creationId xmlns:a16="http://schemas.microsoft.com/office/drawing/2014/main" id="{D086D433-0315-4EE4-99F1-37E7E3CA6AB9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Iterative Closest 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37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F9C2D76-4D15-4427-98D8-261A39C22D03}"/>
              </a:ext>
            </a:extLst>
          </p:cNvPr>
          <p:cNvSpPr txBox="1"/>
          <p:nvPr/>
        </p:nvSpPr>
        <p:spPr>
          <a:xfrm>
            <a:off x="1034467" y="1814448"/>
            <a:ext cx="26248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Starting positions completely different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3">
            <a:extLst>
              <a:ext uri="{FF2B5EF4-FFF2-40B4-BE49-F238E27FC236}">
                <a16:creationId xmlns:a16="http://schemas.microsoft.com/office/drawing/2014/main" id="{7F2931E0-B997-4A2D-93E9-B87E6B497D75}"/>
              </a:ext>
            </a:extLst>
          </p:cNvPr>
          <p:cNvSpPr txBox="1"/>
          <p:nvPr/>
        </p:nvSpPr>
        <p:spPr>
          <a:xfrm>
            <a:off x="4813913" y="1838076"/>
            <a:ext cx="225266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Partial point cloud or parts not visible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sp>
        <p:nvSpPr>
          <p:cNvPr id="11" name="CasellaDiTesto 3">
            <a:extLst>
              <a:ext uri="{FF2B5EF4-FFF2-40B4-BE49-F238E27FC236}">
                <a16:creationId xmlns:a16="http://schemas.microsoft.com/office/drawing/2014/main" id="{FB6805FA-83E5-4B48-9690-BC8AD3FE6F34}"/>
              </a:ext>
            </a:extLst>
          </p:cNvPr>
          <p:cNvSpPr txBox="1"/>
          <p:nvPr/>
        </p:nvSpPr>
        <p:spPr>
          <a:xfrm>
            <a:off x="8359117" y="1957910"/>
            <a:ext cx="262480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Different scale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6" name="Picture 11" descr="Chart&#10;&#10;Description automatically generated">
            <a:extLst>
              <a:ext uri="{FF2B5EF4-FFF2-40B4-BE49-F238E27FC236}">
                <a16:creationId xmlns:a16="http://schemas.microsoft.com/office/drawing/2014/main" id="{460FBDB5-4D6B-4F94-9336-11E727F9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90" y="4661303"/>
            <a:ext cx="2743200" cy="2021305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5658B90-D006-4014-B9EC-F62CF139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11" y="2528558"/>
            <a:ext cx="2743200" cy="2057400"/>
          </a:xfrm>
          <a:prstGeom prst="rect">
            <a:avLst/>
          </a:prstGeom>
        </p:spPr>
      </p:pic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0F487740-1B75-4ED3-A194-7C209D2CD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071" y="4643582"/>
            <a:ext cx="2743200" cy="2021305"/>
          </a:xfrm>
          <a:prstGeom prst="rect">
            <a:avLst/>
          </a:prstGeom>
        </p:spPr>
      </p:pic>
      <p:pic>
        <p:nvPicPr>
          <p:cNvPr id="14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CA46003D-3192-4371-96E0-CD9CC463F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071" y="2434047"/>
            <a:ext cx="2743200" cy="2057400"/>
          </a:xfrm>
          <a:prstGeom prst="rect">
            <a:avLst/>
          </a:prstGeom>
        </p:spPr>
      </p:pic>
      <p:pic>
        <p:nvPicPr>
          <p:cNvPr id="15" name="Picture 15" descr="Chart&#10;&#10;Description automatically generated">
            <a:extLst>
              <a:ext uri="{FF2B5EF4-FFF2-40B4-BE49-F238E27FC236}">
                <a16:creationId xmlns:a16="http://schemas.microsoft.com/office/drawing/2014/main" id="{4AA75551-CBCA-49FD-A148-1D864FF46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22" y="4674812"/>
            <a:ext cx="2743200" cy="2021305"/>
          </a:xfrm>
          <a:prstGeom prst="rect">
            <a:avLst/>
          </a:prstGeom>
        </p:spPr>
      </p:pic>
      <p:pic>
        <p:nvPicPr>
          <p:cNvPr id="16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CE5EC9D-DEA2-47EB-9C57-DE832EF0A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8111" y="2400300"/>
            <a:ext cx="2743200" cy="2057400"/>
          </a:xfrm>
          <a:prstGeom prst="rect">
            <a:avLst/>
          </a:prstGeom>
        </p:spPr>
      </p:pic>
      <p:sp>
        <p:nvSpPr>
          <p:cNvPr id="19" name="CasellaDiTesto 3">
            <a:extLst>
              <a:ext uri="{FF2B5EF4-FFF2-40B4-BE49-F238E27FC236}">
                <a16:creationId xmlns:a16="http://schemas.microsoft.com/office/drawing/2014/main" id="{48DFD425-BA45-4F3A-B0CA-7A9994BCC3BC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Iterative Closest Point</a:t>
            </a:r>
            <a:endParaRPr lang="en-US"/>
          </a:p>
        </p:txBody>
      </p:sp>
      <p:sp>
        <p:nvSpPr>
          <p:cNvPr id="27" name="CasellaDiTesto 3">
            <a:extLst>
              <a:ext uri="{FF2B5EF4-FFF2-40B4-BE49-F238E27FC236}">
                <a16:creationId xmlns:a16="http://schemas.microsoft.com/office/drawing/2014/main" id="{F97DEC7F-DF96-431D-B631-E3E69DF21D4D}"/>
              </a:ext>
            </a:extLst>
          </p:cNvPr>
          <p:cNvSpPr txBox="1"/>
          <p:nvPr/>
        </p:nvSpPr>
        <p:spPr>
          <a:xfrm>
            <a:off x="698426" y="1318387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  <a:cs typeface="Calibri"/>
              </a:rPr>
              <a:t>Failure cases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179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03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3D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3E036859-CDB2-49EF-8D39-080AC6B6EB17}"/>
              </a:ext>
            </a:extLst>
          </p:cNvPr>
          <p:cNvSpPr txBox="1"/>
          <p:nvPr/>
        </p:nvSpPr>
        <p:spPr>
          <a:xfrm>
            <a:off x="695928" y="1359609"/>
            <a:ext cx="108025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CasellaDiTesto 3">
            <a:extLst>
              <a:ext uri="{FF2B5EF4-FFF2-40B4-BE49-F238E27FC236}">
                <a16:creationId xmlns:a16="http://schemas.microsoft.com/office/drawing/2014/main" id="{FB6805FA-83E5-4B48-9690-BC8AD3FE6F34}"/>
              </a:ext>
            </a:extLst>
          </p:cNvPr>
          <p:cNvSpPr txBox="1"/>
          <p:nvPr/>
        </p:nvSpPr>
        <p:spPr>
          <a:xfrm>
            <a:off x="1114355" y="1839238"/>
            <a:ext cx="9944512" cy="3816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ICP iteratively revises the transformation (translation, rotation) needed to minimize the distance between the points of two raw scans. </a:t>
            </a:r>
          </a:p>
          <a:p>
            <a:endParaRPr lang="en-GB" sz="16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endParaRPr lang="en-GB" sz="16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r>
              <a:rPr lang="en-GB" sz="16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Inputs</a:t>
            </a: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: points from two raw scans, initial estimation 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of the transformation, criteria for stopping the iteration. </a:t>
            </a:r>
          </a:p>
          <a:p>
            <a:r>
              <a:rPr lang="en-GB" sz="16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Output</a:t>
            </a: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: refined transformation. </a:t>
            </a:r>
          </a:p>
          <a:p>
            <a:endParaRPr lang="en-GB" sz="16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endParaRPr lang="en-GB" sz="16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 algorithm steps are : </a:t>
            </a:r>
          </a:p>
          <a:p>
            <a:pPr marL="457200" indent="-457200">
              <a:buAutoNum type="arabicPeriod"/>
            </a:pP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Associate points by the nearest neighbour criteria.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Estimate transformation parameters using a mean square cost function 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Transform the points using the estimated parameters.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Iterate (re-associate the points and so on).</a:t>
            </a:r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buFont typeface="Arial,Sans-Serif" panose="020B0604020202020204" pitchFamily="34" charset="0"/>
              <a:buChar char="•"/>
            </a:pPr>
            <a:endParaRPr lang="en-GB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" name="Picture 6" descr="A picture containing stuffed, sitting, bear&#10;&#10;Description automatically generated">
            <a:extLst>
              <a:ext uri="{FF2B5EF4-FFF2-40B4-BE49-F238E27FC236}">
                <a16:creationId xmlns:a16="http://schemas.microsoft.com/office/drawing/2014/main" id="{C424EDA6-A943-4BFF-9D87-7E2944872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823" y="3034463"/>
            <a:ext cx="3448987" cy="1561434"/>
          </a:xfrm>
          <a:prstGeom prst="rect">
            <a:avLst/>
          </a:prstGeom>
        </p:spPr>
      </p:pic>
      <p:sp>
        <p:nvSpPr>
          <p:cNvPr id="7" name="CasellaDiTesto 3">
            <a:extLst>
              <a:ext uri="{FF2B5EF4-FFF2-40B4-BE49-F238E27FC236}">
                <a16:creationId xmlns:a16="http://schemas.microsoft.com/office/drawing/2014/main" id="{AA092F63-8037-431F-BF99-FCC4DD4F173F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Iterative Closest 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6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2D Robot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7" name="CasellaDiTesto 3">
            <a:extLst>
              <a:ext uri="{FF2B5EF4-FFF2-40B4-BE49-F238E27FC236}">
                <a16:creationId xmlns:a16="http://schemas.microsoft.com/office/drawing/2014/main" id="{2AD31D82-A59E-6747-86EF-4B13B380E293}"/>
              </a:ext>
            </a:extLst>
          </p:cNvPr>
          <p:cNvSpPr txBox="1"/>
          <p:nvPr/>
        </p:nvSpPr>
        <p:spPr>
          <a:xfrm>
            <a:off x="563070" y="863134"/>
            <a:ext cx="110681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Tutorial Image Processing</a:t>
            </a:r>
            <a:endParaRPr lang="en-US" dirty="0"/>
          </a:p>
        </p:txBody>
      </p:sp>
      <p:sp>
        <p:nvSpPr>
          <p:cNvPr id="10" name="CasellaDiTesto 3">
            <a:extLst>
              <a:ext uri="{FF2B5EF4-FFF2-40B4-BE49-F238E27FC236}">
                <a16:creationId xmlns:a16="http://schemas.microsoft.com/office/drawing/2014/main" id="{397E4AEC-A537-B042-80AE-809C49CF6F08}"/>
              </a:ext>
            </a:extLst>
          </p:cNvPr>
          <p:cNvSpPr txBox="1"/>
          <p:nvPr/>
        </p:nvSpPr>
        <p:spPr>
          <a:xfrm>
            <a:off x="1137501" y="1997839"/>
            <a:ext cx="5742628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Simple module that basically: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Track something round and red :-)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Work on live image streams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performing simple image 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Spatial Filters (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GaussianBlur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Morphology (dilate, erode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Detect Circles (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HoughCircles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A25002-9379-DF4C-A465-3D9647CD121D}"/>
              </a:ext>
            </a:extLst>
          </p:cNvPr>
          <p:cNvSpPr/>
          <p:nvPr/>
        </p:nvSpPr>
        <p:spPr>
          <a:xfrm>
            <a:off x="6297147" y="3105834"/>
            <a:ext cx="510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</a:t>
            </a:r>
            <a:r>
              <a:rPr lang="en-US" dirty="0" err="1"/>
              <a:t>vvv</a:t>
            </a:r>
            <a:r>
              <a:rPr lang="en-US" dirty="0"/>
              <a:t>-school/</a:t>
            </a:r>
            <a:r>
              <a:rPr lang="en-US" dirty="0" err="1"/>
              <a:t>tutorial_yarp-opencv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29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6539B7-715E-6B4E-A274-454C6F7F7601}"/>
              </a:ext>
            </a:extLst>
          </p:cNvPr>
          <p:cNvGrpSpPr/>
          <p:nvPr/>
        </p:nvGrpSpPr>
        <p:grpSpPr>
          <a:xfrm>
            <a:off x="4101394" y="2601263"/>
            <a:ext cx="3388943" cy="1655473"/>
            <a:chOff x="8803057" y="4971243"/>
            <a:chExt cx="3388943" cy="1655473"/>
          </a:xfrm>
        </p:grpSpPr>
        <p:sp>
          <p:nvSpPr>
            <p:cNvPr id="5" name="CasellaDiTesto 22">
              <a:extLst>
                <a:ext uri="{FF2B5EF4-FFF2-40B4-BE49-F238E27FC236}">
                  <a16:creationId xmlns:a16="http://schemas.microsoft.com/office/drawing/2014/main" id="{6A22142F-5F75-8847-9B98-792E60AA3394}"/>
                </a:ext>
              </a:extLst>
            </p:cNvPr>
            <p:cNvSpPr txBox="1"/>
            <p:nvPr/>
          </p:nvSpPr>
          <p:spPr>
            <a:xfrm>
              <a:off x="8803057" y="4971243"/>
              <a:ext cx="3388943" cy="1169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7000">
                  <a:solidFill>
                    <a:srgbClr val="2D6CA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Robot</a:t>
              </a:r>
            </a:p>
          </p:txBody>
        </p:sp>
        <p:sp>
          <p:nvSpPr>
            <p:cNvPr id="6" name="CasellaDiTesto 23">
              <a:extLst>
                <a:ext uri="{FF2B5EF4-FFF2-40B4-BE49-F238E27FC236}">
                  <a16:creationId xmlns:a16="http://schemas.microsoft.com/office/drawing/2014/main" id="{33B1A466-3D0A-964A-89AD-E351DC157478}"/>
                </a:ext>
              </a:extLst>
            </p:cNvPr>
            <p:cNvSpPr txBox="1"/>
            <p:nvPr/>
          </p:nvSpPr>
          <p:spPr>
            <a:xfrm>
              <a:off x="8803057" y="5764942"/>
              <a:ext cx="338894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5000">
                  <a:solidFill>
                    <a:schemeClr val="bg2">
                      <a:lumMod val="2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r>
                <a:rPr lang="it-IT" sz="5000" err="1">
                  <a:solidFill>
                    <a:schemeClr val="bg2">
                      <a:lumMod val="2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vision</a:t>
              </a:r>
              <a:r>
                <a:rPr lang="it-IT" sz="5000">
                  <a:solidFill>
                    <a:schemeClr val="bg2">
                      <a:lumMod val="2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801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What is an Image? 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A3ACF0-EB2E-854C-9DFF-B94AA6E53E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6537" y="1732040"/>
            <a:ext cx="4258071" cy="4367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F0FB7-3E23-2546-B053-76A73E399F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9527" y="1732040"/>
            <a:ext cx="4555548" cy="43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3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18" name="CasellaDiTesto 3">
            <a:extLst>
              <a:ext uri="{FF2B5EF4-FFF2-40B4-BE49-F238E27FC236}">
                <a16:creationId xmlns:a16="http://schemas.microsoft.com/office/drawing/2014/main" id="{96401F7B-1B05-C84C-8219-D73517786A01}"/>
              </a:ext>
            </a:extLst>
          </p:cNvPr>
          <p:cNvSpPr txBox="1"/>
          <p:nvPr/>
        </p:nvSpPr>
        <p:spPr>
          <a:xfrm>
            <a:off x="1589943" y="1993641"/>
            <a:ext cx="405865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Specific Recognition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Outdoor,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indoor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City, forest, factory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Image Annotation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Street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Buildings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Mountains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Tourism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Cloudy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Bricks</a:t>
            </a:r>
          </a:p>
        </p:txBody>
      </p:sp>
      <p:pic>
        <p:nvPicPr>
          <p:cNvPr id="19" name="Screen Shot 2017-07-18 at 10.33.12.png" descr="Screen Shot 2017-07-18 at 10.33.12.png">
            <a:extLst>
              <a:ext uri="{FF2B5EF4-FFF2-40B4-BE49-F238E27FC236}">
                <a16:creationId xmlns:a16="http://schemas.microsoft.com/office/drawing/2014/main" id="{64E6E4F1-EE8E-C642-B71E-94C026CC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09" y="1376097"/>
            <a:ext cx="4674524" cy="4816567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Make computer/robots understand images and videos</a:t>
            </a:r>
            <a:endParaRPr lang="en-GB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24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Make computer/robots understand images and videos</a:t>
            </a:r>
            <a:endParaRPr lang="en-GB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Screen Shot 2017-07-18 at 10.37.55.png" descr="Screen Shot 2017-07-18 at 10.37.55.png">
            <a:extLst>
              <a:ext uri="{FF2B5EF4-FFF2-40B4-BE49-F238E27FC236}">
                <a16:creationId xmlns:a16="http://schemas.microsoft.com/office/drawing/2014/main" id="{8D407815-1E94-6441-B7A7-95BAA9452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697" y="2428446"/>
            <a:ext cx="3720924" cy="381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17-07-18 at 10.40.01.png" descr="Screen Shot 2017-07-18 at 10.40.01.png">
            <a:extLst>
              <a:ext uri="{FF2B5EF4-FFF2-40B4-BE49-F238E27FC236}">
                <a16:creationId xmlns:a16="http://schemas.microsoft.com/office/drawing/2014/main" id="{787A15FA-E1FE-8E46-AD74-4DA23A9D2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22" y="2428446"/>
            <a:ext cx="3623336" cy="381143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asellaDiTesto 3">
            <a:extLst>
              <a:ext uri="{FF2B5EF4-FFF2-40B4-BE49-F238E27FC236}">
                <a16:creationId xmlns:a16="http://schemas.microsoft.com/office/drawing/2014/main" id="{8AA03FD7-5C3B-C543-9BC2-22ED14E58D34}"/>
              </a:ext>
            </a:extLst>
          </p:cNvPr>
          <p:cNvSpPr txBox="1"/>
          <p:nvPr/>
        </p:nvSpPr>
        <p:spPr>
          <a:xfrm>
            <a:off x="1887697" y="1671439"/>
            <a:ext cx="245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25000"/>
                  </a:schemeClr>
                </a:solidFill>
              </a:rPr>
              <a:t>Object Detection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25000"/>
                  </a:schemeClr>
                </a:solidFill>
              </a:rPr>
              <a:t>Find Pedestrian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6F455380-5973-274A-A2FE-79CE948D01CB}"/>
              </a:ext>
            </a:extLst>
          </p:cNvPr>
          <p:cNvSpPr txBox="1"/>
          <p:nvPr/>
        </p:nvSpPr>
        <p:spPr>
          <a:xfrm>
            <a:off x="6953735" y="1671439"/>
            <a:ext cx="245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2">
                    <a:lumMod val="25000"/>
                  </a:schemeClr>
                </a:solidFill>
              </a:rPr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9579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55242571-351A-2A47-B3A7-6ABD5C86FFA8}"/>
              </a:ext>
            </a:extLst>
          </p:cNvPr>
          <p:cNvSpPr>
            <a:spLocks noGrp="1"/>
          </p:cNvSpPr>
          <p:nvPr/>
        </p:nvSpPr>
        <p:spPr>
          <a:xfrm>
            <a:off x="4286037" y="140941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rgbClr val="2F3A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  <a:latin typeface="Open Sans"/>
              </a:rPr>
              <a:t>01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Open Sans"/>
              </a:rPr>
              <a:t> </a:t>
            </a:r>
            <a:r>
              <a:rPr lang="en-US">
                <a:latin typeface="Open Sans"/>
              </a:rPr>
              <a:t>– Introduction to Computer Vision</a:t>
            </a:r>
            <a:endParaRPr lang="en-US" cap="all">
              <a:solidFill>
                <a:schemeClr val="tx2"/>
              </a:solidFill>
            </a:endParaRPr>
          </a:p>
        </p:txBody>
      </p:sp>
      <p:sp>
        <p:nvSpPr>
          <p:cNvPr id="20" name="CasellaDiTesto 32">
            <a:extLst>
              <a:ext uri="{FF2B5EF4-FFF2-40B4-BE49-F238E27FC236}">
                <a16:creationId xmlns:a16="http://schemas.microsoft.com/office/drawing/2014/main" id="{8B8589EE-AB67-534A-A8DC-59D648B408FF}"/>
              </a:ext>
            </a:extLst>
          </p:cNvPr>
          <p:cNvSpPr txBox="1"/>
          <p:nvPr/>
        </p:nvSpPr>
        <p:spPr>
          <a:xfrm>
            <a:off x="546879" y="1191431"/>
            <a:ext cx="640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>
                    <a:lumMod val="10000"/>
                  </a:schemeClr>
                </a:solidFill>
              </a:rPr>
              <a:t>Computer Vision Scope</a:t>
            </a:r>
            <a:endParaRPr lang="en-GB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Screen Shot 2017-07-18 at 10.42.44.png" descr="Screen Shot 2017-07-18 at 10.42.44.png">
            <a:extLst>
              <a:ext uri="{FF2B5EF4-FFF2-40B4-BE49-F238E27FC236}">
                <a16:creationId xmlns:a16="http://schemas.microsoft.com/office/drawing/2014/main" id="{B5684210-C1D5-6C40-9343-A4697BF61A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67715" y="1838365"/>
            <a:ext cx="6656569" cy="4461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3" h="21599" extrusionOk="0">
                <a:moveTo>
                  <a:pt x="16447" y="0"/>
                </a:moveTo>
                <a:cubicBezTo>
                  <a:pt x="16361" y="-1"/>
                  <a:pt x="16270" y="2"/>
                  <a:pt x="16176" y="6"/>
                </a:cubicBezTo>
                <a:cubicBezTo>
                  <a:pt x="15602" y="34"/>
                  <a:pt x="15384" y="95"/>
                  <a:pt x="14930" y="360"/>
                </a:cubicBezTo>
                <a:cubicBezTo>
                  <a:pt x="14409" y="663"/>
                  <a:pt x="13967" y="1214"/>
                  <a:pt x="13795" y="1778"/>
                </a:cubicBezTo>
                <a:cubicBezTo>
                  <a:pt x="13742" y="1952"/>
                  <a:pt x="13699" y="2140"/>
                  <a:pt x="13699" y="2198"/>
                </a:cubicBezTo>
                <a:cubicBezTo>
                  <a:pt x="13699" y="2402"/>
                  <a:pt x="13630" y="2418"/>
                  <a:pt x="13426" y="2263"/>
                </a:cubicBezTo>
                <a:cubicBezTo>
                  <a:pt x="12855" y="1831"/>
                  <a:pt x="12073" y="1464"/>
                  <a:pt x="11364" y="1295"/>
                </a:cubicBezTo>
                <a:cubicBezTo>
                  <a:pt x="10917" y="1189"/>
                  <a:pt x="9861" y="1175"/>
                  <a:pt x="9432" y="1270"/>
                </a:cubicBezTo>
                <a:cubicBezTo>
                  <a:pt x="8643" y="1445"/>
                  <a:pt x="7928" y="1780"/>
                  <a:pt x="7258" y="2288"/>
                </a:cubicBezTo>
                <a:cubicBezTo>
                  <a:pt x="6397" y="2941"/>
                  <a:pt x="5764" y="3718"/>
                  <a:pt x="5123" y="4911"/>
                </a:cubicBezTo>
                <a:lnTo>
                  <a:pt x="5044" y="5059"/>
                </a:lnTo>
                <a:lnTo>
                  <a:pt x="4888" y="4835"/>
                </a:lnTo>
                <a:cubicBezTo>
                  <a:pt x="4285" y="3964"/>
                  <a:pt x="3326" y="3524"/>
                  <a:pt x="2310" y="3651"/>
                </a:cubicBezTo>
                <a:cubicBezTo>
                  <a:pt x="665" y="3858"/>
                  <a:pt x="-376" y="5463"/>
                  <a:pt x="128" y="7017"/>
                </a:cubicBezTo>
                <a:cubicBezTo>
                  <a:pt x="373" y="7771"/>
                  <a:pt x="907" y="8326"/>
                  <a:pt x="1705" y="8653"/>
                </a:cubicBezTo>
                <a:cubicBezTo>
                  <a:pt x="1889" y="8729"/>
                  <a:pt x="2092" y="8761"/>
                  <a:pt x="2496" y="8780"/>
                </a:cubicBezTo>
                <a:cubicBezTo>
                  <a:pt x="3084" y="8808"/>
                  <a:pt x="3423" y="8748"/>
                  <a:pt x="3818" y="8546"/>
                </a:cubicBezTo>
                <a:cubicBezTo>
                  <a:pt x="3936" y="8486"/>
                  <a:pt x="4034" y="8461"/>
                  <a:pt x="4051" y="8486"/>
                </a:cubicBezTo>
                <a:cubicBezTo>
                  <a:pt x="4075" y="8523"/>
                  <a:pt x="4030" y="9696"/>
                  <a:pt x="3998" y="9864"/>
                </a:cubicBezTo>
                <a:cubicBezTo>
                  <a:pt x="3991" y="9902"/>
                  <a:pt x="3897" y="9882"/>
                  <a:pt x="3705" y="9802"/>
                </a:cubicBezTo>
                <a:cubicBezTo>
                  <a:pt x="2834" y="9441"/>
                  <a:pt x="1813" y="9578"/>
                  <a:pt x="1057" y="10156"/>
                </a:cubicBezTo>
                <a:cubicBezTo>
                  <a:pt x="365" y="10686"/>
                  <a:pt x="20" y="11437"/>
                  <a:pt x="57" y="12337"/>
                </a:cubicBezTo>
                <a:cubicBezTo>
                  <a:pt x="91" y="13159"/>
                  <a:pt x="527" y="13917"/>
                  <a:pt x="1221" y="14361"/>
                </a:cubicBezTo>
                <a:cubicBezTo>
                  <a:pt x="1342" y="14439"/>
                  <a:pt x="1453" y="14516"/>
                  <a:pt x="1467" y="14535"/>
                </a:cubicBezTo>
                <a:cubicBezTo>
                  <a:pt x="1481" y="14553"/>
                  <a:pt x="1457" y="14652"/>
                  <a:pt x="1413" y="14752"/>
                </a:cubicBezTo>
                <a:cubicBezTo>
                  <a:pt x="1276" y="15065"/>
                  <a:pt x="1223" y="15388"/>
                  <a:pt x="1239" y="15838"/>
                </a:cubicBezTo>
                <a:cubicBezTo>
                  <a:pt x="1258" y="16370"/>
                  <a:pt x="1366" y="16719"/>
                  <a:pt x="1653" y="17165"/>
                </a:cubicBezTo>
                <a:cubicBezTo>
                  <a:pt x="1828" y="17438"/>
                  <a:pt x="1929" y="17542"/>
                  <a:pt x="2228" y="17765"/>
                </a:cubicBezTo>
                <a:cubicBezTo>
                  <a:pt x="2581" y="18027"/>
                  <a:pt x="2936" y="18202"/>
                  <a:pt x="3262" y="18271"/>
                </a:cubicBezTo>
                <a:cubicBezTo>
                  <a:pt x="3350" y="18290"/>
                  <a:pt x="3432" y="18314"/>
                  <a:pt x="3443" y="18324"/>
                </a:cubicBezTo>
                <a:cubicBezTo>
                  <a:pt x="3455" y="18334"/>
                  <a:pt x="3444" y="18446"/>
                  <a:pt x="3419" y="18573"/>
                </a:cubicBezTo>
                <a:cubicBezTo>
                  <a:pt x="3325" y="19060"/>
                  <a:pt x="3389" y="19575"/>
                  <a:pt x="3606" y="20079"/>
                </a:cubicBezTo>
                <a:cubicBezTo>
                  <a:pt x="3900" y="20761"/>
                  <a:pt x="4586" y="21335"/>
                  <a:pt x="5340" y="21530"/>
                </a:cubicBezTo>
                <a:cubicBezTo>
                  <a:pt x="5513" y="21575"/>
                  <a:pt x="5762" y="21598"/>
                  <a:pt x="6011" y="21598"/>
                </a:cubicBezTo>
                <a:cubicBezTo>
                  <a:pt x="6260" y="21599"/>
                  <a:pt x="6508" y="21577"/>
                  <a:pt x="6683" y="21533"/>
                </a:cubicBezTo>
                <a:cubicBezTo>
                  <a:pt x="7566" y="21312"/>
                  <a:pt x="8267" y="20656"/>
                  <a:pt x="8543" y="19792"/>
                </a:cubicBezTo>
                <a:cubicBezTo>
                  <a:pt x="8647" y="19467"/>
                  <a:pt x="8660" y="19382"/>
                  <a:pt x="8661" y="19044"/>
                </a:cubicBezTo>
                <a:cubicBezTo>
                  <a:pt x="8661" y="18746"/>
                  <a:pt x="8643" y="18595"/>
                  <a:pt x="8579" y="18353"/>
                </a:cubicBezTo>
                <a:cubicBezTo>
                  <a:pt x="8533" y="18183"/>
                  <a:pt x="8507" y="18033"/>
                  <a:pt x="8521" y="18020"/>
                </a:cubicBezTo>
                <a:cubicBezTo>
                  <a:pt x="8534" y="18007"/>
                  <a:pt x="8681" y="18041"/>
                  <a:pt x="8845" y="18096"/>
                </a:cubicBezTo>
                <a:cubicBezTo>
                  <a:pt x="10315" y="18583"/>
                  <a:pt x="11900" y="18325"/>
                  <a:pt x="13259" y="17377"/>
                </a:cubicBezTo>
                <a:lnTo>
                  <a:pt x="13634" y="17115"/>
                </a:lnTo>
                <a:lnTo>
                  <a:pt x="13697" y="17272"/>
                </a:lnTo>
                <a:cubicBezTo>
                  <a:pt x="13974" y="17961"/>
                  <a:pt x="14731" y="18579"/>
                  <a:pt x="15529" y="18768"/>
                </a:cubicBezTo>
                <a:cubicBezTo>
                  <a:pt x="16122" y="18909"/>
                  <a:pt x="16844" y="18815"/>
                  <a:pt x="17391" y="18525"/>
                </a:cubicBezTo>
                <a:cubicBezTo>
                  <a:pt x="17822" y="18296"/>
                  <a:pt x="18098" y="18040"/>
                  <a:pt x="18376" y="17613"/>
                </a:cubicBezTo>
                <a:cubicBezTo>
                  <a:pt x="18625" y="17229"/>
                  <a:pt x="18747" y="16833"/>
                  <a:pt x="18775" y="16307"/>
                </a:cubicBezTo>
                <a:lnTo>
                  <a:pt x="18797" y="15909"/>
                </a:lnTo>
                <a:lnTo>
                  <a:pt x="19085" y="15794"/>
                </a:lnTo>
                <a:cubicBezTo>
                  <a:pt x="19478" y="15640"/>
                  <a:pt x="19767" y="15454"/>
                  <a:pt x="20039" y="15178"/>
                </a:cubicBezTo>
                <a:cubicBezTo>
                  <a:pt x="21224" y="13974"/>
                  <a:pt x="20955" y="11991"/>
                  <a:pt x="19491" y="11141"/>
                </a:cubicBezTo>
                <a:cubicBezTo>
                  <a:pt x="19033" y="10875"/>
                  <a:pt x="18738" y="10801"/>
                  <a:pt x="18142" y="10800"/>
                </a:cubicBezTo>
                <a:cubicBezTo>
                  <a:pt x="17579" y="10799"/>
                  <a:pt x="17303" y="10862"/>
                  <a:pt x="16862" y="11093"/>
                </a:cubicBezTo>
                <a:cubicBezTo>
                  <a:pt x="16684" y="11186"/>
                  <a:pt x="16632" y="11197"/>
                  <a:pt x="16619" y="11145"/>
                </a:cubicBezTo>
                <a:cubicBezTo>
                  <a:pt x="16610" y="11110"/>
                  <a:pt x="16618" y="10910"/>
                  <a:pt x="16637" y="10701"/>
                </a:cubicBezTo>
                <a:cubicBezTo>
                  <a:pt x="16685" y="10170"/>
                  <a:pt x="16679" y="9253"/>
                  <a:pt x="16625" y="8696"/>
                </a:cubicBezTo>
                <a:cubicBezTo>
                  <a:pt x="16600" y="8438"/>
                  <a:pt x="16590" y="8211"/>
                  <a:pt x="16602" y="8191"/>
                </a:cubicBezTo>
                <a:cubicBezTo>
                  <a:pt x="16615" y="8172"/>
                  <a:pt x="16759" y="8222"/>
                  <a:pt x="16924" y="8305"/>
                </a:cubicBezTo>
                <a:cubicBezTo>
                  <a:pt x="17744" y="8713"/>
                  <a:pt x="18706" y="8685"/>
                  <a:pt x="19491" y="8230"/>
                </a:cubicBezTo>
                <a:cubicBezTo>
                  <a:pt x="20196" y="7821"/>
                  <a:pt x="20647" y="7142"/>
                  <a:pt x="20764" y="6312"/>
                </a:cubicBezTo>
                <a:cubicBezTo>
                  <a:pt x="20776" y="6228"/>
                  <a:pt x="20783" y="6138"/>
                  <a:pt x="20783" y="6044"/>
                </a:cubicBezTo>
                <a:cubicBezTo>
                  <a:pt x="20786" y="5764"/>
                  <a:pt x="20739" y="5453"/>
                  <a:pt x="20651" y="5183"/>
                </a:cubicBezTo>
                <a:cubicBezTo>
                  <a:pt x="20421" y="4483"/>
                  <a:pt x="19842" y="3882"/>
                  <a:pt x="19116" y="3592"/>
                </a:cubicBezTo>
                <a:cubicBezTo>
                  <a:pt x="18975" y="3536"/>
                  <a:pt x="18852" y="3482"/>
                  <a:pt x="18840" y="3472"/>
                </a:cubicBezTo>
                <a:cubicBezTo>
                  <a:pt x="18829" y="3461"/>
                  <a:pt x="18845" y="3347"/>
                  <a:pt x="18876" y="3217"/>
                </a:cubicBezTo>
                <a:cubicBezTo>
                  <a:pt x="18962" y="2866"/>
                  <a:pt x="18981" y="2604"/>
                  <a:pt x="18944" y="2293"/>
                </a:cubicBezTo>
                <a:cubicBezTo>
                  <a:pt x="18856" y="1558"/>
                  <a:pt x="18533" y="986"/>
                  <a:pt x="17950" y="536"/>
                </a:cubicBezTo>
                <a:cubicBezTo>
                  <a:pt x="17464" y="160"/>
                  <a:pt x="17051" y="8"/>
                  <a:pt x="16447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516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C9E929CBD2E484F84BE867FC81D6F1D" ma:contentTypeVersion="13" ma:contentTypeDescription="Creare un nuovo documento." ma:contentTypeScope="" ma:versionID="089d83cc4b1b18fa824769bf69369c68">
  <xsd:schema xmlns:xsd="http://www.w3.org/2001/XMLSchema" xmlns:xs="http://www.w3.org/2001/XMLSchema" xmlns:p="http://schemas.microsoft.com/office/2006/metadata/properties" xmlns:ns2="83c88cb7-92ec-4738-b55f-19dddbc2678d" xmlns:ns3="a9d2133a-30b9-46e4-a20a-9e90a26e7d6b" targetNamespace="http://schemas.microsoft.com/office/2006/metadata/properties" ma:root="true" ma:fieldsID="69008be83ed0491dc1d0d321d9d1bd43" ns2:_="" ns3:_="">
    <xsd:import namespace="83c88cb7-92ec-4738-b55f-19dddbc2678d"/>
    <xsd:import namespace="a9d2133a-30b9-46e4-a20a-9e90a26e7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c88cb7-92ec-4738-b55f-19dddbc267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d2133a-30b9-46e4-a20a-9e90a26e7d6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D3FD35-4FF8-49A3-8892-D7B54673BE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645F27-C97F-4004-9F8E-994649AB82E9}">
  <ds:schemaRefs>
    <ds:schemaRef ds:uri="83c88cb7-92ec-4738-b55f-19dddbc2678d"/>
    <ds:schemaRef ds:uri="a9d2133a-30b9-46e4-a20a-9e90a26e7d6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64B6153-D245-48C6-821D-99047A9BE31A}">
  <ds:schemaRefs>
    <ds:schemaRef ds:uri="83c88cb7-92ec-4738-b55f-19dddbc2678d"/>
    <ds:schemaRef ds:uri="a9d2133a-30b9-46e4-a20a-9e90a26e7d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1773</Words>
  <Application>Microsoft Macintosh PowerPoint</Application>
  <PresentationFormat>Widescreen</PresentationFormat>
  <Paragraphs>317</Paragraphs>
  <Slides>57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Arial,Sans-Serif</vt:lpstr>
      <vt:lpstr>Calibri</vt:lpstr>
      <vt:lpstr>Calibri Light</vt:lpstr>
      <vt:lpstr>CMSY10</vt:lpstr>
      <vt:lpstr>Courier New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Cavaliere</dc:creator>
  <cp:lastModifiedBy>Vadim Tikhanoff</cp:lastModifiedBy>
  <cp:revision>3</cp:revision>
  <dcterms:created xsi:type="dcterms:W3CDTF">2020-10-16T09:33:43Z</dcterms:created>
  <dcterms:modified xsi:type="dcterms:W3CDTF">2020-10-27T12:58:43Z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0x0101007C9E929CBD2E484F84BE867FC81D6F1D</vt:lpwstr>
  </property>
</Properties>
</file>